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4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2.xml" ContentType="application/vnd.openxmlformats-officedocument.presentationml.tags+xml"/>
  <Override PartName="/ppt/notesSlides/notesSlide28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333" r:id="rId3"/>
    <p:sldId id="258" r:id="rId4"/>
    <p:sldId id="308" r:id="rId5"/>
    <p:sldId id="309" r:id="rId6"/>
    <p:sldId id="336" r:id="rId7"/>
    <p:sldId id="337" r:id="rId8"/>
    <p:sldId id="311" r:id="rId9"/>
    <p:sldId id="313" r:id="rId10"/>
    <p:sldId id="332" r:id="rId11"/>
    <p:sldId id="312" r:id="rId12"/>
    <p:sldId id="334" r:id="rId13"/>
    <p:sldId id="264" r:id="rId14"/>
    <p:sldId id="306" r:id="rId15"/>
    <p:sldId id="265" r:id="rId16"/>
    <p:sldId id="266" r:id="rId17"/>
    <p:sldId id="267" r:id="rId18"/>
    <p:sldId id="268" r:id="rId19"/>
    <p:sldId id="269" r:id="rId20"/>
    <p:sldId id="270" r:id="rId21"/>
    <p:sldId id="273" r:id="rId22"/>
    <p:sldId id="274" r:id="rId23"/>
    <p:sldId id="275" r:id="rId24"/>
    <p:sldId id="277" r:id="rId25"/>
    <p:sldId id="335" r:id="rId26"/>
    <p:sldId id="284" r:id="rId27"/>
    <p:sldId id="315" r:id="rId28"/>
    <p:sldId id="316" r:id="rId29"/>
    <p:sldId id="286" r:id="rId30"/>
    <p:sldId id="287" r:id="rId31"/>
    <p:sldId id="288" r:id="rId32"/>
    <p:sldId id="328" r:id="rId33"/>
    <p:sldId id="322" r:id="rId34"/>
    <p:sldId id="291" r:id="rId35"/>
    <p:sldId id="307" r:id="rId36"/>
    <p:sldId id="292" r:id="rId37"/>
    <p:sldId id="294" r:id="rId38"/>
    <p:sldId id="295" r:id="rId39"/>
    <p:sldId id="297" r:id="rId40"/>
    <p:sldId id="299" r:id="rId41"/>
    <p:sldId id="302" r:id="rId42"/>
    <p:sldId id="303" r:id="rId43"/>
    <p:sldId id="280" r:id="rId44"/>
    <p:sldId id="329" r:id="rId45"/>
    <p:sldId id="33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51" autoAdjust="0"/>
  </p:normalViewPr>
  <p:slideViewPr>
    <p:cSldViewPr snapToGrid="0">
      <p:cViewPr>
        <p:scale>
          <a:sx n="100" d="100"/>
          <a:sy n="100" d="100"/>
        </p:scale>
        <p:origin x="-792" y="-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A3C63-AFFE-4CEF-BCDA-4A328379DFF7}" type="datetimeFigureOut">
              <a:rPr lang="en-US" smtClean="0"/>
              <a:t>27/7/16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73078-87DF-4E02-AA75-0AE79F74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0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24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Limitations of Existing 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4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Limitations of Existing 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4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/>
              <a:t>Discovers</a:t>
            </a:r>
            <a:r>
              <a:rPr lang="en-US" sz="3600" dirty="0" smtClean="0"/>
              <a:t> the best meta paths, from a set of sample pairs given by the users.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/>
              <a:t> </a:t>
            </a:r>
            <a:r>
              <a:rPr lang="en-US" sz="3600" b="1" dirty="0" smtClean="0"/>
              <a:t>Learns </a:t>
            </a:r>
            <a:r>
              <a:rPr lang="en-US" sz="3600" dirty="0" smtClean="0"/>
              <a:t>the weights of F, without maximum weight specified.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73078-87DF-4E02-AA75-0AE79F743E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559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700"/>
              </a:spcBef>
              <a:buClr>
                <a:schemeClr val="accent2"/>
              </a:buClr>
              <a:buSzPct val="60000"/>
              <a:defRPr/>
            </a:pPr>
            <a:endParaRPr lang="en-US" altLang="zh-CN" dirty="0" smtClean="0"/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/>
            </a:pPr>
            <a:r>
              <a:rPr lang="en-US" altLang="zh-CN" sz="2400" dirty="0" smtClean="0"/>
              <a:t>A user provides example pairs</a:t>
            </a:r>
          </a:p>
          <a:p>
            <a:pPr marL="640080" lvl="1" indent="-274320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/>
            </a:pPr>
            <a:r>
              <a:rPr lang="en-US" altLang="zh-CN" sz="2400" dirty="0" smtClean="0"/>
              <a:t>Meta paths are generated through heuristics search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51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Challenge instead</a:t>
            </a:r>
            <a:r>
              <a:rPr lang="en-US" altLang="zh-CN" baseline="0" dirty="0" smtClean="0"/>
              <a:t> of idea</a:t>
            </a:r>
          </a:p>
          <a:p>
            <a:r>
              <a:rPr lang="en-US" altLang="zh-CN" baseline="0" dirty="0" smtClean="0"/>
              <a:t>Why divide?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06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Principle</a:t>
            </a:r>
          </a:p>
          <a:p>
            <a:r>
              <a:rPr lang="en-US" altLang="zh-CN" dirty="0" smtClean="0"/>
              <a:t>Not detail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3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Introduce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GreedyTree</a:t>
            </a:r>
            <a:r>
              <a:rPr lang="en-US" altLang="zh-CN" baseline="0" dirty="0" smtClean="0"/>
              <a:t> in whole structure</a:t>
            </a:r>
          </a:p>
          <a:p>
            <a:r>
              <a:rPr lang="en-US" altLang="zh-CN" baseline="0" dirty="0" smtClean="0"/>
              <a:t>Explain m and r</a:t>
            </a:r>
          </a:p>
          <a:p>
            <a:r>
              <a:rPr lang="en-US" altLang="zh-CN" baseline="0" dirty="0" smtClean="0"/>
              <a:t>Do not talk to much about Hide the equation. Tell them to read the paper. It is quite complex here.</a:t>
            </a:r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25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Less</a:t>
            </a:r>
            <a:r>
              <a:rPr lang="en-US" altLang="zh-CN" baseline="0" dirty="0" smtClean="0"/>
              <a:t> detail</a:t>
            </a:r>
          </a:p>
          <a:p>
            <a:r>
              <a:rPr lang="en-US" altLang="zh-CN" baseline="0" dirty="0" smtClean="0"/>
              <a:t>Show paths in animation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87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Solution 1: existing one</a:t>
            </a:r>
            <a:r>
              <a:rPr lang="en-US" altLang="zh-CN" baseline="0" dirty="0" smtClean="0"/>
              <a:t> instead of solution</a:t>
            </a:r>
          </a:p>
          <a:p>
            <a:r>
              <a:rPr lang="en-US" altLang="zh-CN" baseline="0" dirty="0" smtClean="0"/>
              <a:t>Pros and Cons of LCA and TFOF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07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Not</a:t>
            </a:r>
            <a:r>
              <a:rPr lang="en-US" altLang="zh-CN" baseline="0" dirty="0" smtClean="0"/>
              <a:t> the only application—only an evaluation, objective</a:t>
            </a:r>
          </a:p>
          <a:p>
            <a:r>
              <a:rPr lang="en-US" altLang="zh-CN" baseline="0" dirty="0" smtClean="0"/>
              <a:t>Can be used in others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19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modeled in a directed graph</a:t>
            </a:r>
          </a:p>
          <a:p>
            <a:pPr lvl="1"/>
            <a:r>
              <a:rPr lang="en-US" altLang="zh-CN" dirty="0" smtClean="0"/>
              <a:t>Multiple node types</a:t>
            </a:r>
          </a:p>
          <a:p>
            <a:pPr marL="457200" lvl="1" indent="0">
              <a:buNone/>
            </a:pPr>
            <a:r>
              <a:rPr lang="en-US" altLang="zh-CN" dirty="0" smtClean="0"/>
              <a:t>   Hierarchy</a:t>
            </a:r>
          </a:p>
          <a:p>
            <a:pPr lvl="1"/>
            <a:r>
              <a:rPr lang="en-US" altLang="zh-CN" dirty="0" smtClean="0"/>
              <a:t>Multiple edge types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Traditional measures cannot be used on HIN.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r>
              <a:rPr lang="en-US" altLang="zh-CN" dirty="0" smtClean="0"/>
              <a:t>Relevance on HIN</a:t>
            </a:r>
          </a:p>
          <a:p>
            <a:pPr lvl="1"/>
            <a:r>
              <a:rPr lang="en-US" altLang="zh-CN" dirty="0" smtClean="0"/>
              <a:t>Obama and Bush</a:t>
            </a:r>
          </a:p>
          <a:p>
            <a:pPr lvl="1"/>
            <a:r>
              <a:rPr lang="en-US" altLang="zh-CN" dirty="0" smtClean="0"/>
              <a:t>Obama and the U.S. </a:t>
            </a:r>
          </a:p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52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Explain ROC- larger</a:t>
            </a:r>
            <a:r>
              <a:rPr lang="en-US" altLang="zh-CN" baseline="0" dirty="0" smtClean="0"/>
              <a:t> area is better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25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PCRW_k</a:t>
            </a:r>
            <a:r>
              <a:rPr lang="en-US" baseline="0" dirty="0" smtClean="0"/>
              <a:t> means the linear combination of meta paths with length no longer than 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73078-87DF-4E02-AA75-0AE79F743E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21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Limitations of Existing 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94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express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semantic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meaning.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73078-87DF-4E02-AA75-0AE79F743E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90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Similar to </a:t>
            </a:r>
            <a:r>
              <a:rPr kumimoji="1" lang="en-US" altLang="zh-CN" i="1" dirty="0" err="1" smtClean="0"/>
              <a:t>PathCount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73078-87DF-4E02-AA75-0AE79F743E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0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Structure Constrained Random Walk (SCSE): extension of PCRW.</a:t>
            </a:r>
            <a:endParaRPr kumimoji="1"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73078-87DF-4E02-AA75-0AE79F743E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04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have to explain</a:t>
            </a:r>
            <a:r>
              <a:rPr lang="en-US" baseline="0" dirty="0" smtClean="0"/>
              <a:t> the number in details. </a:t>
            </a:r>
          </a:p>
          <a:p>
            <a:r>
              <a:rPr lang="en-US" baseline="0" dirty="0" smtClean="0"/>
              <a:t>Just say that we have comparable running time to the meta path measures.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case some one asks us,</a:t>
            </a:r>
            <a:endParaRPr lang="en-US" dirty="0" smtClean="0"/>
          </a:p>
          <a:p>
            <a:r>
              <a:rPr lang="en-US" dirty="0" smtClean="0"/>
              <a:t>	Traversal is the</a:t>
            </a:r>
            <a:r>
              <a:rPr lang="en-US" baseline="0" dirty="0" smtClean="0"/>
              <a:t> basic recursive algorithm</a:t>
            </a:r>
          </a:p>
          <a:p>
            <a:r>
              <a:rPr lang="en-US" baseline="0" dirty="0" smtClean="0"/>
              <a:t>	Traversal+ is the basic one </a:t>
            </a:r>
            <a:r>
              <a:rPr lang="en-US" baseline="0" smtClean="0"/>
              <a:t>+ compressed E-Tree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73078-87DF-4E02-AA75-0AE79F743E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95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Currently we are studying the learning of meta structures.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73078-87DF-4E02-AA75-0AE79F743E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17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Highlight</a:t>
            </a:r>
            <a:r>
              <a:rPr lang="en-US" altLang="zh-CN" baseline="0" dirty="0" smtClean="0"/>
              <a:t> our propose</a:t>
            </a:r>
          </a:p>
          <a:p>
            <a:r>
              <a:rPr lang="en-US" altLang="zh-CN" baseline="0" dirty="0" smtClean="0"/>
              <a:t>Use a same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15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Choose representatives to Political or Commercial negotiations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273078-87DF-4E02-AA75-0AE79F743E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0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modeled in a directed graph</a:t>
            </a:r>
          </a:p>
          <a:p>
            <a:pPr lvl="1"/>
            <a:r>
              <a:rPr lang="en-US" altLang="zh-CN" dirty="0" smtClean="0"/>
              <a:t>Multiple node types</a:t>
            </a:r>
          </a:p>
          <a:p>
            <a:pPr marL="457200" lvl="1" indent="0">
              <a:buNone/>
            </a:pPr>
            <a:r>
              <a:rPr lang="en-US" altLang="zh-CN" dirty="0" smtClean="0"/>
              <a:t>   Hierarchy</a:t>
            </a:r>
          </a:p>
          <a:p>
            <a:pPr lvl="1"/>
            <a:r>
              <a:rPr lang="en-US" altLang="zh-CN" dirty="0" smtClean="0"/>
              <a:t>Multiple edge types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Traditional measures cannot be used on HIN.</a:t>
            </a:r>
          </a:p>
          <a:p>
            <a:pPr marL="0" indent="0">
              <a:buNone/>
            </a:pPr>
            <a:endParaRPr lang="en-US" altLang="zh-CN" baseline="0" dirty="0" smtClean="0"/>
          </a:p>
          <a:p>
            <a:r>
              <a:rPr lang="en-US" altLang="zh-CN" dirty="0" smtClean="0"/>
              <a:t>Relevance on HIN</a:t>
            </a:r>
          </a:p>
          <a:p>
            <a:pPr lvl="1"/>
            <a:r>
              <a:rPr lang="en-US" altLang="zh-CN" dirty="0" smtClean="0"/>
              <a:t>Obama and Bush</a:t>
            </a:r>
          </a:p>
          <a:p>
            <a:pPr lvl="1"/>
            <a:r>
              <a:rPr lang="en-US" altLang="zh-CN" dirty="0" smtClean="0"/>
              <a:t>Obama and the U.S. </a:t>
            </a:r>
          </a:p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52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Benefits of Meta Paths</a:t>
            </a:r>
          </a:p>
          <a:p>
            <a:pPr lvl="1"/>
            <a:r>
              <a:rPr lang="en-US" altLang="zh-CN" dirty="0" smtClean="0"/>
              <a:t>Multi-hop relationships instead of direct links</a:t>
            </a:r>
          </a:p>
          <a:p>
            <a:pPr lvl="1"/>
            <a:r>
              <a:rPr lang="en-US" altLang="zh-CN" dirty="0" smtClean="0"/>
              <a:t>Combine multiple relationships (linear combination)</a:t>
            </a:r>
          </a:p>
          <a:p>
            <a:pPr marL="0" lvl="1" defTabSz="474528"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4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Highlight</a:t>
            </a:r>
            <a:r>
              <a:rPr lang="en-US" altLang="zh-CN" baseline="0" dirty="0" smtClean="0"/>
              <a:t> our propose</a:t>
            </a:r>
          </a:p>
          <a:p>
            <a:r>
              <a:rPr lang="en-US" altLang="zh-CN" baseline="0" dirty="0" smtClean="0"/>
              <a:t>Use a same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Highlight</a:t>
            </a:r>
            <a:r>
              <a:rPr lang="en-US" altLang="zh-CN" baseline="0" dirty="0" smtClean="0"/>
              <a:t> our propose</a:t>
            </a:r>
          </a:p>
          <a:p>
            <a:r>
              <a:rPr lang="en-US" altLang="zh-CN" baseline="0" dirty="0" smtClean="0"/>
              <a:t>Use a same example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Meta path = P1 -&gt; P2 -&gt; P3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1. Pro(</a:t>
            </a:r>
            <a:r>
              <a:rPr lang="en-US" altLang="zh-CN" dirty="0" err="1" smtClean="0"/>
              <a:t>B.Obama</a:t>
            </a:r>
            <a:r>
              <a:rPr lang="en-US" altLang="zh-CN" dirty="0" smtClean="0"/>
              <a:t> | P1)=1</a:t>
            </a:r>
          </a:p>
          <a:p>
            <a:r>
              <a:rPr lang="en-US" altLang="zh-CN" dirty="0" smtClean="0"/>
              <a:t>2. Pro(M.A. Obama | P2) = Pro(</a:t>
            </a:r>
            <a:r>
              <a:rPr lang="en-US" altLang="zh-CN" dirty="0" err="1" smtClean="0"/>
              <a:t>B.Obama</a:t>
            </a:r>
            <a:r>
              <a:rPr lang="en-US" altLang="zh-CN" dirty="0" smtClean="0"/>
              <a:t> | P1) / 2</a:t>
            </a:r>
            <a:r>
              <a:rPr lang="en-US" altLang="zh-CN" baseline="0" dirty="0" smtClean="0"/>
              <a:t> = 0.5</a:t>
            </a:r>
            <a:endParaRPr lang="en-US" altLang="zh-CN" dirty="0" smtClean="0"/>
          </a:p>
          <a:p>
            <a:r>
              <a:rPr lang="en-US" altLang="zh-CN" baseline="0" dirty="0" smtClean="0"/>
              <a:t>    Pro(</a:t>
            </a:r>
            <a:r>
              <a:rPr lang="en-US" altLang="zh-CN" baseline="0" dirty="0" err="1" smtClean="0"/>
              <a:t>N.Obama</a:t>
            </a:r>
            <a:r>
              <a:rPr lang="en-US" altLang="zh-CN" baseline="0" dirty="0" smtClean="0"/>
              <a:t> | P2) = </a:t>
            </a:r>
            <a:r>
              <a:rPr lang="en-US" altLang="zh-CN" dirty="0" smtClean="0"/>
              <a:t>Pro(</a:t>
            </a:r>
            <a:r>
              <a:rPr lang="en-US" altLang="zh-CN" dirty="0" err="1" smtClean="0"/>
              <a:t>B.Obama</a:t>
            </a:r>
            <a:r>
              <a:rPr lang="en-US" altLang="zh-CN" dirty="0" smtClean="0"/>
              <a:t> | P1) / 2</a:t>
            </a:r>
            <a:r>
              <a:rPr lang="en-US" altLang="zh-CN" baseline="0" dirty="0" smtClean="0"/>
              <a:t>= 0.5</a:t>
            </a:r>
          </a:p>
          <a:p>
            <a:r>
              <a:rPr lang="en-US" altLang="zh-CN" baseline="0" dirty="0" smtClean="0"/>
              <a:t>3. Pro(</a:t>
            </a:r>
            <a:r>
              <a:rPr lang="en-US" altLang="zh-CN" baseline="0" dirty="0" err="1" smtClean="0"/>
              <a:t>M.Obama</a:t>
            </a:r>
            <a:r>
              <a:rPr lang="en-US" altLang="zh-CN" baseline="0" dirty="0" smtClean="0"/>
              <a:t> | P3) = </a:t>
            </a:r>
            <a:r>
              <a:rPr lang="en-US" altLang="zh-CN" dirty="0" smtClean="0"/>
              <a:t>Pro(M.A. Obama | P2) </a:t>
            </a:r>
            <a:r>
              <a:rPr lang="en-US" altLang="zh-CN" baseline="0" dirty="0" smtClean="0"/>
              <a:t>/2 +  Pro(</a:t>
            </a:r>
            <a:r>
              <a:rPr lang="en-US" altLang="zh-CN" baseline="0" dirty="0" err="1" smtClean="0"/>
              <a:t>N.Obama</a:t>
            </a:r>
            <a:r>
              <a:rPr lang="en-US" altLang="zh-CN" baseline="0" dirty="0" smtClean="0"/>
              <a:t> | P2) /2 = 0.5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    Pro(</a:t>
            </a:r>
            <a:r>
              <a:rPr lang="en-US" altLang="zh-CN" baseline="0" dirty="0" err="1" smtClean="0"/>
              <a:t>B.Obama</a:t>
            </a:r>
            <a:r>
              <a:rPr lang="en-US" altLang="zh-CN" baseline="0" dirty="0" smtClean="0"/>
              <a:t> | P3) = </a:t>
            </a:r>
            <a:r>
              <a:rPr lang="en-US" altLang="zh-CN" dirty="0" smtClean="0"/>
              <a:t>Pro(M.A. Obama | P2) </a:t>
            </a:r>
            <a:r>
              <a:rPr lang="en-US" altLang="zh-CN" baseline="0" dirty="0" smtClean="0"/>
              <a:t>2 +  Pro(</a:t>
            </a:r>
            <a:r>
              <a:rPr lang="en-US" altLang="zh-CN" baseline="0" dirty="0" err="1" smtClean="0"/>
              <a:t>N.Obama</a:t>
            </a:r>
            <a:r>
              <a:rPr lang="en-US" altLang="zh-CN" baseline="0" dirty="0" smtClean="0"/>
              <a:t> | P2) /2 = 0.5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60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Highlight</a:t>
            </a:r>
            <a:r>
              <a:rPr lang="en-US" altLang="zh-CN" baseline="0" dirty="0" smtClean="0"/>
              <a:t> our propose</a:t>
            </a:r>
          </a:p>
          <a:p>
            <a:r>
              <a:rPr lang="en-US" altLang="zh-CN" baseline="0" dirty="0" smtClean="0"/>
              <a:t>Use a same example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4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Highlight</a:t>
            </a:r>
            <a:r>
              <a:rPr lang="en-US" altLang="zh-CN" baseline="0" dirty="0" smtClean="0"/>
              <a:t> our propose</a:t>
            </a:r>
          </a:p>
          <a:p>
            <a:r>
              <a:rPr lang="en-US" altLang="zh-CN" baseline="0" dirty="0" smtClean="0"/>
              <a:t>Use a same example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PC(</a:t>
            </a:r>
            <a:r>
              <a:rPr lang="en-US" altLang="zh-CN" baseline="0" dirty="0" err="1" smtClean="0"/>
              <a:t>B.Obama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M.Obama</a:t>
            </a:r>
            <a:r>
              <a:rPr lang="en-US" altLang="zh-CN" baseline="0" dirty="0" smtClean="0"/>
              <a:t>)=2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PC(</a:t>
            </a:r>
            <a:r>
              <a:rPr lang="en-US" altLang="zh-CN" baseline="0" dirty="0" err="1" smtClean="0"/>
              <a:t>B.Obama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B.Obama</a:t>
            </a:r>
            <a:r>
              <a:rPr lang="en-US" altLang="zh-CN" baseline="0" dirty="0" smtClean="0"/>
              <a:t>)=2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PC(</a:t>
            </a:r>
            <a:r>
              <a:rPr lang="en-US" altLang="zh-CN" baseline="0" dirty="0" err="1" smtClean="0"/>
              <a:t>M.Obama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M.Obama</a:t>
            </a:r>
            <a:r>
              <a:rPr lang="en-US" altLang="zh-CN" baseline="0" dirty="0" smtClean="0"/>
              <a:t>)=2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So, </a:t>
            </a:r>
            <a:r>
              <a:rPr lang="en-US" altLang="zh-CN" baseline="0" dirty="0" smtClean="0"/>
              <a:t>PS(</a:t>
            </a:r>
            <a:r>
              <a:rPr lang="en-US" altLang="zh-CN" baseline="0" dirty="0" err="1" smtClean="0"/>
              <a:t>B.Obama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M.Obama</a:t>
            </a:r>
            <a:r>
              <a:rPr lang="en-US" altLang="zh-CN" baseline="0" dirty="0" smtClean="0"/>
              <a:t>)=2*2/(2+2) = 1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2B516-8152-4C43-A49B-26A382FC132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3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0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8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62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9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53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20EF0-12A1-4CF8-AD9C-D742CE38AD22}" type="datetimeFigureOut">
              <a:rPr lang="en-US" smtClean="0"/>
              <a:t>27/7/16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32CBA-1240-40B3-9597-D106F443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4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kcheng@cs.hku.hk" TargetMode="External"/><Relationship Id="rId4" Type="http://schemas.openxmlformats.org/officeDocument/2006/relationships/image" Target="../media/image1.jpe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w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9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5.w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16.wmf"/><Relationship Id="rId10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wmf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17.wmf"/><Relationship Id="rId10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8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9.png"/><Relationship Id="rId5" Type="http://schemas.openxmlformats.org/officeDocument/2006/relationships/image" Target="../media/image38.emf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ckcheng@cs.hku.hk" TargetMode="External"/><Relationship Id="rId4" Type="http://schemas.openxmlformats.org/officeDocument/2006/relationships/hyperlink" Target="http://i.cs.hku.hk/~zphuang/" TargetMode="External"/><Relationship Id="rId5" Type="http://schemas.openxmlformats.org/officeDocument/2006/relationships/hyperlink" Target="mailto:zphuang@cs.hku.hk" TargetMode="External"/><Relationship Id="rId6" Type="http://schemas.openxmlformats.org/officeDocument/2006/relationships/hyperlink" Target="mailto:Jason.mengcp@gmail.com" TargetMode="External"/><Relationship Id="rId7" Type="http://schemas.openxmlformats.org/officeDocument/2006/relationships/image" Target="../media/image57.jpg"/><Relationship Id="rId8" Type="http://schemas.openxmlformats.org/officeDocument/2006/relationships/image" Target="../media/image58.jpeg"/><Relationship Id="rId9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.cs.hku.hk/~ckcheng/" TargetMode="Externa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63.wmf"/><Relationship Id="rId13" Type="http://schemas.openxmlformats.org/officeDocument/2006/relationships/image" Target="../media/image1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" Type="http://schemas.openxmlformats.org/officeDocument/2006/relationships/vmlDrawing" Target="../drawings/vmlDrawing3.vml"/><Relationship Id="rId2" Type="http://schemas.openxmlformats.org/officeDocument/2006/relationships/tags" Target="../tags/tag12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8.xml"/><Relationship Id="rId5" Type="http://schemas.openxmlformats.org/officeDocument/2006/relationships/oleObject" Target="../embeddings/oleObject9.bin"/><Relationship Id="rId6" Type="http://schemas.openxmlformats.org/officeDocument/2006/relationships/image" Target="../media/image60.w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61.wmf"/><Relationship Id="rId9" Type="http://schemas.openxmlformats.org/officeDocument/2006/relationships/oleObject" Target="../embeddings/oleObject11.bin"/><Relationship Id="rId10" Type="http://schemas.openxmlformats.org/officeDocument/2006/relationships/image" Target="../media/image6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8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733800" y="1524000"/>
            <a:ext cx="4800600" cy="762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18716" y="2253348"/>
            <a:ext cx="8118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accent2">
                    <a:lumMod val="75000"/>
                  </a:schemeClr>
                </a:solidFill>
              </a:rPr>
              <a:t>Meta Paths and Meta Structures: Computing Relevance in Large Heterogeneous Information Networks</a:t>
            </a:r>
            <a:endParaRPr lang="zh-CN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1586" y="4351383"/>
            <a:ext cx="7480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Dr. Reynold Cheng</a:t>
            </a:r>
          </a:p>
          <a:p>
            <a:pPr algn="ctr"/>
            <a:r>
              <a:rPr lang="en-US" altLang="zh-CN" sz="2400" dirty="0" smtClean="0"/>
              <a:t>Associate </a:t>
            </a:r>
            <a:r>
              <a:rPr lang="en-US" altLang="zh-CN" sz="2400" dirty="0" smtClean="0"/>
              <a:t>Professor</a:t>
            </a:r>
          </a:p>
          <a:p>
            <a:pPr algn="ctr"/>
            <a:r>
              <a:rPr lang="en-US" altLang="zh-CN" sz="2400" dirty="0" smtClean="0"/>
              <a:t>Department of Computer Science</a:t>
            </a:r>
            <a:endParaRPr lang="en-US" altLang="zh-CN" sz="2400" dirty="0" smtClean="0"/>
          </a:p>
          <a:p>
            <a:pPr algn="ctr"/>
            <a:r>
              <a:rPr lang="en-US" altLang="zh-CN" sz="2400" dirty="0" smtClean="0"/>
              <a:t>The University </a:t>
            </a:r>
            <a:r>
              <a:rPr lang="en-US" altLang="zh-CN" sz="2400" dirty="0"/>
              <a:t>of Hong </a:t>
            </a:r>
            <a:r>
              <a:rPr lang="en-US" altLang="zh-CN" sz="2400" dirty="0" smtClean="0"/>
              <a:t>Kong</a:t>
            </a:r>
          </a:p>
          <a:p>
            <a:pPr algn="ctr"/>
            <a:r>
              <a:rPr lang="en-US" altLang="zh-CN" sz="2400" dirty="0" smtClean="0">
                <a:hlinkClick r:id="rId3"/>
              </a:rPr>
              <a:t>ckcheng@cs.hku.hk</a:t>
            </a:r>
            <a:endParaRPr lang="en-US" altLang="zh-CN" sz="2400" dirty="0" smtClean="0"/>
          </a:p>
          <a:p>
            <a:pPr algn="ctr"/>
            <a:endParaRPr lang="en-US" altLang="zh-CN" sz="2400" dirty="0"/>
          </a:p>
        </p:txBody>
      </p:sp>
      <p:pic>
        <p:nvPicPr>
          <p:cNvPr id="9" name="Picture 2" descr="http://www.google.fr/url?source=imglanding&amp;ct=img&amp;q=http://www.sigmobile.org/mobisys/2015/images/www2015.jpg&amp;sa=X&amp;ei=0M5ZVZrAH4y7swHMzoDIAg&amp;ved=0CAkQ8wc&amp;usg=AFQjCNFT7LkZEYpudhfmSfVYOo_dsLhAK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9964" y="186272"/>
            <a:ext cx="3585029" cy="821922"/>
          </a:xfrm>
          <a:prstGeom prst="rect">
            <a:avLst/>
          </a:prstGeom>
          <a:noFill/>
        </p:spPr>
      </p:pic>
      <p:pic>
        <p:nvPicPr>
          <p:cNvPr id="406530" name="Picture 2" descr="https://encrypted-tbn2.gstatic.com/images?q=tbn:ANd9GcQGKpqTEfIHPuzvB3LoVDDjqYClZCxPb_fOY3IWY27S5vV09JbXLw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30720" y="186272"/>
            <a:ext cx="1396288" cy="158157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342" y="186272"/>
            <a:ext cx="3585029" cy="12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48275"/>
      </p:ext>
    </p:extLst>
  </p:cSld>
  <p:clrMapOvr>
    <a:masterClrMapping/>
  </p:clrMapOvr>
  <p:transition xmlns:p14="http://schemas.microsoft.com/office/powerpoint/2010/main" advTm="467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Meta Path Relevance </a:t>
            </a:r>
            <a:r>
              <a:rPr lang="en-US" altLang="zh-CN" dirty="0" smtClean="0"/>
              <a:t>3: BPCRW</a:t>
            </a:r>
            <a:r>
              <a:rPr lang="en-US" dirty="0" smtClean="0"/>
              <a:t> 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697088" y="1502587"/>
            <a:ext cx="10091569" cy="469541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Biased Path </a:t>
            </a:r>
            <a:r>
              <a:rPr lang="en-US" altLang="zh-CN" dirty="0"/>
              <a:t>Constrained Random </a:t>
            </a:r>
            <a:r>
              <a:rPr lang="en-US" altLang="zh-CN" dirty="0" smtClean="0"/>
              <a:t>Walk(BPCRW</a:t>
            </a:r>
            <a:r>
              <a:rPr lang="en-US" altLang="zh-CN" dirty="0"/>
              <a:t>)</a:t>
            </a:r>
            <a:r>
              <a:rPr lang="en-US" dirty="0"/>
              <a:t> </a:t>
            </a:r>
            <a:r>
              <a:rPr lang="en-US" sz="1900" dirty="0" smtClean="0">
                <a:solidFill>
                  <a:srgbClr val="FF0000"/>
                </a:solidFill>
              </a:rPr>
              <a:t>[</a:t>
            </a:r>
            <a:r>
              <a:rPr lang="en-US" sz="1900" dirty="0" err="1" smtClean="0">
                <a:solidFill>
                  <a:srgbClr val="FF0000"/>
                </a:solidFill>
              </a:rPr>
              <a:t>Meng</a:t>
            </a:r>
            <a:r>
              <a:rPr lang="en-US" sz="1900" dirty="0" smtClean="0">
                <a:solidFill>
                  <a:srgbClr val="FF0000"/>
                </a:solidFill>
              </a:rPr>
              <a:t> WWW’15] </a:t>
            </a:r>
            <a:endParaRPr lang="en-US" sz="1900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Generalization of PC and PCRW.</a:t>
            </a:r>
          </a:p>
          <a:p>
            <a:pPr lvl="1"/>
            <a:r>
              <a:rPr lang="en-US" altLang="zh-CN" dirty="0"/>
              <a:t>B</a:t>
            </a:r>
            <a:r>
              <a:rPr lang="en-US" altLang="zh-CN" dirty="0" smtClean="0"/>
              <a:t>iased factor </a:t>
            </a:r>
            <a:r>
              <a:rPr kumimoji="1" lang="en-US" altLang="zh-CN" dirty="0" smtClean="0"/>
              <a:t>α</a:t>
            </a:r>
            <a:r>
              <a:rPr lang="en-US" altLang="zh-CN" dirty="0" smtClean="0"/>
              <a:t> </a:t>
            </a:r>
            <a:r>
              <a:rPr lang="en-US" altLang="zh-CN" dirty="0" smtClean="0"/>
              <a:t>in [0,1]. </a:t>
            </a:r>
          </a:p>
          <a:p>
            <a:pPr lvl="2"/>
            <a:r>
              <a:rPr lang="en-US" altLang="zh-CN" dirty="0" smtClean="0"/>
              <a:t>When </a:t>
            </a:r>
            <a:r>
              <a:rPr kumimoji="1" lang="en-US" altLang="zh-CN" dirty="0" smtClean="0"/>
              <a:t>α = 0</a:t>
            </a:r>
            <a:r>
              <a:rPr lang="en-US" altLang="zh-CN" dirty="0" smtClean="0"/>
              <a:t>,  </a:t>
            </a:r>
            <a:r>
              <a:rPr lang="en-US" altLang="zh-CN" dirty="0" smtClean="0"/>
              <a:t>BPCRW becomes PC;</a:t>
            </a:r>
          </a:p>
          <a:p>
            <a:pPr lvl="2"/>
            <a:r>
              <a:rPr lang="en-US" altLang="zh-CN" dirty="0" smtClean="0"/>
              <a:t>When </a:t>
            </a:r>
            <a:r>
              <a:rPr kumimoji="1" lang="en-US" altLang="zh-CN" dirty="0" smtClean="0"/>
              <a:t>α = 1</a:t>
            </a:r>
            <a:r>
              <a:rPr lang="en-US" altLang="zh-CN" dirty="0" smtClean="0"/>
              <a:t>,  </a:t>
            </a:r>
            <a:r>
              <a:rPr lang="en-US" altLang="zh-CN" dirty="0"/>
              <a:t>BPCRW </a:t>
            </a:r>
            <a:r>
              <a:rPr lang="en-US" altLang="zh-CN" dirty="0" smtClean="0"/>
              <a:t>becomes PCRW.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/>
          </a:p>
        </p:txBody>
      </p:sp>
      <p:grpSp>
        <p:nvGrpSpPr>
          <p:cNvPr id="10" name="Group 9"/>
          <p:cNvGrpSpPr/>
          <p:nvPr/>
        </p:nvGrpSpPr>
        <p:grpSpPr>
          <a:xfrm>
            <a:off x="1879971" y="4158823"/>
            <a:ext cx="6479492" cy="2053291"/>
            <a:chOff x="2057401" y="5171006"/>
            <a:chExt cx="5594675" cy="1516163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57401" y="5171006"/>
              <a:ext cx="5594675" cy="1516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2057401" y="5713679"/>
              <a:ext cx="5594675" cy="973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90896" y="4013776"/>
            <a:ext cx="3346076" cy="270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976888"/>
      </p:ext>
    </p:extLst>
  </p:cSld>
  <p:clrMapOvr>
    <a:masterClrMapping/>
  </p:clrMapOvr>
  <p:transition xmlns:p14="http://schemas.microsoft.com/office/powerpoint/2010/main" advTm="796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64318" y="3766348"/>
            <a:ext cx="6479492" cy="2053291"/>
            <a:chOff x="2057401" y="5171006"/>
            <a:chExt cx="5594675" cy="1516163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57401" y="5171006"/>
              <a:ext cx="5594675" cy="1516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2057401" y="5713679"/>
              <a:ext cx="5594675" cy="973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Meta Path Relevance 4: </a:t>
            </a:r>
            <a:r>
              <a:rPr lang="en-US" altLang="zh-CN" dirty="0" err="1" smtClean="0"/>
              <a:t>PathSim</a:t>
            </a:r>
            <a:r>
              <a:rPr lang="en-US" altLang="zh-CN" dirty="0" smtClean="0"/>
              <a:t> (PS)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758417" y="1570064"/>
            <a:ext cx="11217520" cy="5168858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PathSim</a:t>
            </a:r>
            <a:r>
              <a:rPr lang="en-US" altLang="zh-CN" dirty="0" smtClean="0"/>
              <a:t>(PS</a:t>
            </a:r>
            <a:r>
              <a:rPr lang="en-US" altLang="zh-CN" dirty="0"/>
              <a:t>)</a:t>
            </a:r>
            <a:r>
              <a:rPr lang="en-US" dirty="0"/>
              <a:t> </a:t>
            </a:r>
            <a:r>
              <a:rPr lang="en-US" sz="1900" dirty="0"/>
              <a:t>[Sun VLDB’11] </a:t>
            </a:r>
            <a:r>
              <a:rPr lang="en-US" sz="1900" dirty="0" smtClean="0"/>
              <a:t> </a:t>
            </a:r>
            <a:endParaRPr lang="en-US" sz="1900" dirty="0"/>
          </a:p>
          <a:p>
            <a:pPr lvl="1"/>
            <a:r>
              <a:rPr lang="en-US" altLang="zh-CN" dirty="0" smtClean="0"/>
              <a:t>For </a:t>
            </a:r>
            <a:r>
              <a:rPr lang="en-US" altLang="zh-CN" b="1" dirty="0"/>
              <a:t>s</a:t>
            </a:r>
            <a:r>
              <a:rPr lang="en-US" altLang="zh-CN" b="1" dirty="0" smtClean="0"/>
              <a:t>ymmetric</a:t>
            </a:r>
            <a:r>
              <a:rPr lang="en-US" altLang="zh-CN" dirty="0" smtClean="0"/>
              <a:t> meta paths only</a:t>
            </a:r>
          </a:p>
          <a:p>
            <a:pPr lvl="1"/>
            <a:r>
              <a:rPr lang="en-US" altLang="zh-CN" dirty="0" smtClean="0"/>
              <a:t>PS is a normalized </a:t>
            </a:r>
            <a:r>
              <a:rPr lang="en-US" altLang="zh-CN" dirty="0"/>
              <a:t>version of </a:t>
            </a:r>
            <a:r>
              <a:rPr lang="en-US" altLang="zh-CN" dirty="0" smtClean="0"/>
              <a:t>PC, with a value in </a:t>
            </a:r>
            <a:r>
              <a:rPr lang="en-US" altLang="zh-CN" dirty="0"/>
              <a:t>[0, 1</a:t>
            </a:r>
            <a:r>
              <a:rPr lang="en-US" altLang="zh-CN" dirty="0" smtClean="0"/>
              <a:t>].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PS(</a:t>
            </a:r>
            <a:r>
              <a:rPr lang="en-US" altLang="zh-CN" dirty="0" err="1"/>
              <a:t>B.Obama</a:t>
            </a:r>
            <a:r>
              <a:rPr lang="en-US" altLang="zh-CN" dirty="0"/>
              <a:t>, </a:t>
            </a:r>
            <a:r>
              <a:rPr lang="en-US" altLang="zh-CN" dirty="0" err="1" smtClean="0"/>
              <a:t>M.Obama</a:t>
            </a:r>
            <a:r>
              <a:rPr lang="en-US" altLang="zh-CN" dirty="0" smtClean="0"/>
              <a:t> | m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)=1</a:t>
            </a:r>
            <a:endParaRPr lang="en-US" altLang="zh-CN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90896" y="4013776"/>
            <a:ext cx="3346076" cy="270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850352" y="4657357"/>
            <a:ext cx="8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7156" y="4657357"/>
            <a:ext cx="8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89332" y="4659190"/>
            <a:ext cx="8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Person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4" idx="1"/>
          </p:cNvCxnSpPr>
          <p:nvPr/>
        </p:nvCxnSpPr>
        <p:spPr>
          <a:xfrm>
            <a:off x="2635624" y="4842023"/>
            <a:ext cx="601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1"/>
          </p:cNvCxnSpPr>
          <p:nvPr/>
        </p:nvCxnSpPr>
        <p:spPr>
          <a:xfrm>
            <a:off x="4068184" y="4843856"/>
            <a:ext cx="721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97171" y="4454440"/>
            <a:ext cx="1023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hasChild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3887087" y="4481885"/>
            <a:ext cx="108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hasChild-1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1239459" y="4624799"/>
            <a:ext cx="8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4" name="Multiply 23"/>
          <p:cNvSpPr/>
          <p:nvPr/>
        </p:nvSpPr>
        <p:spPr>
          <a:xfrm>
            <a:off x="414167" y="3705668"/>
            <a:ext cx="938910" cy="70759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4" y="4435212"/>
            <a:ext cx="801772" cy="7704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6846757"/>
      </p:ext>
    </p:extLst>
  </p:cSld>
  <p:clrMapOvr>
    <a:masterClrMapping/>
  </p:clrMapOvr>
  <p:transition xmlns:p14="http://schemas.microsoft.com/office/powerpoint/2010/main" advTm="796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601527" y="1600201"/>
            <a:ext cx="10105407" cy="4882487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Where do meta paths come from?</a:t>
            </a:r>
          </a:p>
          <a:p>
            <a:pPr lvl="1"/>
            <a:r>
              <a:rPr lang="en-US" altLang="zh-CN" sz="2800" dirty="0" smtClean="0">
                <a:solidFill>
                  <a:srgbClr val="000000"/>
                </a:solidFill>
              </a:rPr>
              <a:t>Provided by </a:t>
            </a:r>
            <a:r>
              <a:rPr lang="en-US" altLang="zh-CN" sz="2800" dirty="0">
                <a:solidFill>
                  <a:srgbClr val="000000"/>
                </a:solidFill>
              </a:rPr>
              <a:t>experts </a:t>
            </a:r>
            <a:r>
              <a:rPr lang="en-US" altLang="zh-CN" sz="1800" dirty="0" smtClean="0">
                <a:solidFill>
                  <a:srgbClr val="000000"/>
                </a:solidFill>
              </a:rPr>
              <a:t>[Sun </a:t>
            </a:r>
            <a:r>
              <a:rPr lang="en-US" altLang="zh-CN" sz="1800" dirty="0">
                <a:solidFill>
                  <a:srgbClr val="000000"/>
                </a:solidFill>
              </a:rPr>
              <a:t>VLDB’11] </a:t>
            </a:r>
          </a:p>
          <a:p>
            <a:pPr lvl="2"/>
            <a:r>
              <a:rPr lang="en-US" altLang="zh-CN" sz="2800" dirty="0" smtClean="0">
                <a:solidFill>
                  <a:srgbClr val="000000"/>
                </a:solidFill>
              </a:rPr>
              <a:t>Not easy for a complex schema!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 lvl="1"/>
            <a:r>
              <a:rPr lang="en-US" altLang="zh-CN" sz="2800" dirty="0">
                <a:solidFill>
                  <a:srgbClr val="000000"/>
                </a:solidFill>
              </a:rPr>
              <a:t>Enumeration within a given </a:t>
            </a:r>
            <a:r>
              <a:rPr lang="en-US" altLang="zh-CN" sz="2800" dirty="0" smtClean="0">
                <a:solidFill>
                  <a:srgbClr val="000000"/>
                </a:solidFill>
              </a:rPr>
              <a:t>length of meta paths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[Cohen ECML’11]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lvl="2"/>
            <a:r>
              <a:rPr lang="en-US" altLang="zh-CN" sz="2800" dirty="0" smtClean="0">
                <a:solidFill>
                  <a:srgbClr val="000000"/>
                </a:solidFill>
              </a:rPr>
              <a:t>How to find this length?</a:t>
            </a:r>
            <a:endParaRPr lang="en-US" altLang="zh-CN" sz="2800" dirty="0" smtClean="0">
              <a:solidFill>
                <a:srgbClr val="000000"/>
              </a:solidFill>
            </a:endParaRPr>
          </a:p>
          <a:p>
            <a:r>
              <a:rPr lang="en-US" altLang="zh-CN" sz="3600" dirty="0" smtClean="0"/>
              <a:t>Can </a:t>
            </a:r>
            <a:r>
              <a:rPr lang="en-US" altLang="zh-CN" sz="3600" dirty="0" smtClean="0"/>
              <a:t>a meta path </a:t>
            </a:r>
            <a:r>
              <a:rPr lang="en-US" altLang="zh-CN" sz="3600" dirty="0" smtClean="0"/>
              <a:t>be extended to capture </a:t>
            </a:r>
            <a:r>
              <a:rPr lang="en-US" altLang="zh-CN" sz="3600" i="1" dirty="0" smtClean="0"/>
              <a:t>non-</a:t>
            </a:r>
            <a:r>
              <a:rPr lang="en-US" altLang="zh-CN" sz="3600" i="1" dirty="0" smtClean="0"/>
              <a:t>path</a:t>
            </a:r>
            <a:r>
              <a:rPr lang="en-US" altLang="zh-CN" sz="3600" dirty="0" smtClean="0"/>
              <a:t> </a:t>
            </a:r>
            <a:r>
              <a:rPr lang="en-US" altLang="zh-CN" sz="3600" dirty="0" smtClean="0"/>
              <a:t>relationship?</a:t>
            </a:r>
            <a:endParaRPr lang="en-US" altLang="zh-CN" sz="3600" dirty="0" smtClean="0"/>
          </a:p>
          <a:p>
            <a:pPr lvl="1"/>
            <a:endParaRPr lang="en-US" altLang="zh-CN" sz="3200" dirty="0" smtClean="0"/>
          </a:p>
          <a:p>
            <a:pPr lvl="1"/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688548596"/>
      </p:ext>
    </p:extLst>
  </p:cSld>
  <p:clrMapOvr>
    <a:masterClrMapping/>
  </p:clrMapOvr>
  <p:transition xmlns:p14="http://schemas.microsoft.com/office/powerpoint/2010/main" advTm="14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Questions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601527" y="1600201"/>
            <a:ext cx="10105407" cy="4882487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Where do meta paths come from?</a:t>
            </a:r>
          </a:p>
          <a:p>
            <a:pPr lvl="1"/>
            <a:r>
              <a:rPr lang="en-US" altLang="zh-CN" sz="2800" dirty="0" smtClean="0">
                <a:solidFill>
                  <a:srgbClr val="FF0000"/>
                </a:solidFill>
              </a:rPr>
              <a:t>Provided by </a:t>
            </a:r>
            <a:r>
              <a:rPr lang="en-US" altLang="zh-CN" sz="2800" dirty="0">
                <a:solidFill>
                  <a:srgbClr val="FF0000"/>
                </a:solidFill>
              </a:rPr>
              <a:t>experts </a:t>
            </a:r>
            <a:r>
              <a:rPr lang="en-US" altLang="zh-CN" sz="1800" dirty="0" smtClean="0">
                <a:solidFill>
                  <a:srgbClr val="FF0000"/>
                </a:solidFill>
              </a:rPr>
              <a:t>[Sun </a:t>
            </a:r>
            <a:r>
              <a:rPr lang="en-US" altLang="zh-CN" sz="1800" dirty="0">
                <a:solidFill>
                  <a:srgbClr val="FF0000"/>
                </a:solidFill>
              </a:rPr>
              <a:t>VLDB’11] </a:t>
            </a:r>
          </a:p>
          <a:p>
            <a:pPr lvl="2"/>
            <a:r>
              <a:rPr lang="en-US" altLang="zh-CN" sz="2800" dirty="0" smtClean="0">
                <a:solidFill>
                  <a:srgbClr val="FF0000"/>
                </a:solidFill>
              </a:rPr>
              <a:t>Not easy for a complex schema!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800" dirty="0">
                <a:solidFill>
                  <a:srgbClr val="FF0000"/>
                </a:solidFill>
              </a:rPr>
              <a:t>Enumeration within a given </a:t>
            </a:r>
            <a:r>
              <a:rPr lang="en-US" altLang="zh-CN" sz="2800" dirty="0" smtClean="0">
                <a:solidFill>
                  <a:srgbClr val="FF0000"/>
                </a:solidFill>
              </a:rPr>
              <a:t>length of meta paths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[Cohen ECML’11]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2"/>
            <a:r>
              <a:rPr lang="en-US" altLang="zh-CN" sz="2800" dirty="0" smtClean="0">
                <a:solidFill>
                  <a:srgbClr val="FF0000"/>
                </a:solidFill>
              </a:rPr>
              <a:t>How to find this length</a:t>
            </a:r>
            <a:r>
              <a:rPr lang="en-US" altLang="zh-CN" sz="2800" dirty="0">
                <a:solidFill>
                  <a:srgbClr val="FF0000"/>
                </a:solidFill>
              </a:rPr>
              <a:t>?</a:t>
            </a: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3600" dirty="0"/>
              <a:t>Can a meta path be extended to capture </a:t>
            </a:r>
            <a:r>
              <a:rPr lang="en-US" altLang="zh-CN" sz="3600" i="1" dirty="0"/>
              <a:t>non-path</a:t>
            </a:r>
            <a:r>
              <a:rPr lang="en-US" altLang="zh-CN" sz="3600" dirty="0"/>
              <a:t> relationship?</a:t>
            </a:r>
          </a:p>
          <a:p>
            <a:pPr lvl="1"/>
            <a:endParaRPr lang="en-US" altLang="zh-CN" sz="3200" dirty="0" smtClean="0"/>
          </a:p>
          <a:p>
            <a:pPr lvl="1"/>
            <a:endParaRPr lang="en-US" altLang="zh-CN" sz="2800" dirty="0"/>
          </a:p>
        </p:txBody>
      </p:sp>
      <p:sp>
        <p:nvSpPr>
          <p:cNvPr id="5" name="Right Brace 4"/>
          <p:cNvSpPr/>
          <p:nvPr/>
        </p:nvSpPr>
        <p:spPr>
          <a:xfrm>
            <a:off x="10230556" y="1651000"/>
            <a:ext cx="649111" cy="23452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837334" y="2621849"/>
            <a:ext cx="124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Part 1</a:t>
            </a:r>
            <a:endParaRPr lang="en-US" b="1" dirty="0"/>
          </a:p>
        </p:txBody>
      </p:sp>
      <p:sp>
        <p:nvSpPr>
          <p:cNvPr id="7" name="Right Brace 6"/>
          <p:cNvSpPr/>
          <p:nvPr/>
        </p:nvSpPr>
        <p:spPr>
          <a:xfrm>
            <a:off x="10227735" y="4052722"/>
            <a:ext cx="649111" cy="98777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834513" y="4318008"/>
            <a:ext cx="124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85912"/>
      </p:ext>
    </p:extLst>
  </p:cSld>
  <p:clrMapOvr>
    <a:masterClrMapping/>
  </p:clrMapOvr>
  <p:transition xmlns:p14="http://schemas.microsoft.com/office/powerpoint/2010/main" advTm="14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/>
              <a:t>C</a:t>
            </a:r>
            <a:r>
              <a:rPr lang="en-US" dirty="0" smtClean="0"/>
              <a:t>ontributions for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999" y="1751713"/>
            <a:ext cx="10267245" cy="426600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Design a solution that:</a:t>
            </a:r>
          </a:p>
          <a:p>
            <a:pPr lvl="1"/>
            <a:r>
              <a:rPr lang="en-US" sz="3600" dirty="0" smtClean="0"/>
              <a:t> </a:t>
            </a:r>
            <a:r>
              <a:rPr lang="en-US" sz="3600" b="1" dirty="0" smtClean="0"/>
              <a:t>Discovers</a:t>
            </a:r>
            <a:r>
              <a:rPr lang="en-US" sz="3600" dirty="0" smtClean="0"/>
              <a:t> the best meta </a:t>
            </a:r>
            <a:r>
              <a:rPr lang="en-US" sz="3600" dirty="0" smtClean="0"/>
              <a:t>paths </a:t>
            </a:r>
            <a:r>
              <a:rPr lang="en-US" sz="3600" b="1" dirty="0" smtClean="0"/>
              <a:t>automatically</a:t>
            </a:r>
            <a:r>
              <a:rPr lang="en-US" sz="3600" dirty="0" smtClean="0"/>
              <a:t>, without knowing its lengths beforehand.</a:t>
            </a:r>
            <a:endParaRPr lang="en-US" sz="3600" dirty="0" smtClean="0"/>
          </a:p>
          <a:p>
            <a:pPr marL="0" indent="0">
              <a:buNone/>
            </a:pPr>
            <a:endParaRPr lang="en-US" sz="4000" dirty="0" smtClean="0"/>
          </a:p>
          <a:p>
            <a:endParaRPr lang="en-US" sz="4000" dirty="0" smtClean="0"/>
          </a:p>
          <a:p>
            <a:endParaRPr lang="en-US" sz="4000" dirty="0"/>
          </a:p>
        </p:txBody>
      </p:sp>
      <p:pic>
        <p:nvPicPr>
          <p:cNvPr id="4" name="Picture 2" descr="http://www.google.fr/url?source=imglanding&amp;ct=img&amp;q=http://www.sigmobile.org/mobisys/2015/images/www2015.jpg&amp;sa=X&amp;ei=0M5ZVZrAH4y7swHMzoDIAg&amp;ved=0CAkQ8wc&amp;usg=AFQjCNFT7LkZEYpudhfmSfVYOo_dsLhAKQ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07383" y="5134681"/>
            <a:ext cx="3585029" cy="82192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7571" y="5189330"/>
            <a:ext cx="66062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/>
              <a:t>Meng</a:t>
            </a:r>
            <a:r>
              <a:rPr lang="en-US" b="1" dirty="0"/>
              <a:t> WWW’15] </a:t>
            </a:r>
            <a:r>
              <a:rPr lang="en-US" dirty="0" err="1" smtClean="0"/>
              <a:t>Changping</a:t>
            </a:r>
            <a:r>
              <a:rPr lang="en-US" dirty="0" smtClean="0"/>
              <a:t> </a:t>
            </a:r>
            <a:r>
              <a:rPr lang="en-US" dirty="0" err="1" smtClean="0"/>
              <a:t>Meng</a:t>
            </a:r>
            <a:r>
              <a:rPr lang="en-US" dirty="0" smtClean="0"/>
              <a:t>, Reynold Cheng, </a:t>
            </a:r>
            <a:r>
              <a:rPr lang="en-US" dirty="0" err="1" smtClean="0"/>
              <a:t>Silviu</a:t>
            </a:r>
            <a:r>
              <a:rPr lang="en-US" dirty="0" smtClean="0"/>
              <a:t> </a:t>
            </a:r>
            <a:r>
              <a:rPr lang="en-US" dirty="0" err="1" smtClean="0"/>
              <a:t>Maniu</a:t>
            </a:r>
            <a:r>
              <a:rPr lang="en-US" dirty="0" smtClean="0"/>
              <a:t>, Pierre </a:t>
            </a:r>
            <a:r>
              <a:rPr lang="en-US" dirty="0" err="1" smtClean="0"/>
              <a:t>Senellart</a:t>
            </a:r>
            <a:r>
              <a:rPr lang="en-US" dirty="0" smtClean="0"/>
              <a:t>, and </a:t>
            </a:r>
            <a:r>
              <a:rPr lang="en-US" dirty="0" err="1" smtClean="0"/>
              <a:t>Wangda</a:t>
            </a:r>
            <a:r>
              <a:rPr lang="en-US" dirty="0" smtClean="0"/>
              <a:t> Zhang.  </a:t>
            </a:r>
            <a:r>
              <a:rPr lang="en-US" dirty="0"/>
              <a:t>“Discovering Meta-Paths in Large Heterogeneous Information Networks</a:t>
            </a:r>
            <a:r>
              <a:rPr lang="en-US" dirty="0" smtClean="0"/>
              <a:t>”,  in WWW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9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223" y="238126"/>
            <a:ext cx="11514666" cy="13255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 Meta Path Generation Framework </a:t>
            </a:r>
            <a:r>
              <a:rPr lang="en-US" b="1" baseline="-25000" dirty="0"/>
              <a:t>[</a:t>
            </a:r>
            <a:r>
              <a:rPr lang="en-US" b="1" baseline="-25000" dirty="0" err="1"/>
              <a:t>Meng</a:t>
            </a:r>
            <a:r>
              <a:rPr lang="en-US" b="1" baseline="-25000" dirty="0"/>
              <a:t> WWW’15] </a:t>
            </a:r>
            <a:endParaRPr lang="zh-CN" altLang="en-US" baseline="-25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2057400" y="1512915"/>
            <a:ext cx="8531352" cy="4495800"/>
          </a:xfrm>
        </p:spPr>
        <p:txBody>
          <a:bodyPr/>
          <a:lstStyle/>
          <a:p>
            <a:pPr lvl="1">
              <a:buNone/>
            </a:pP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24" name="Rectangle 3"/>
          <p:cNvSpPr/>
          <p:nvPr/>
        </p:nvSpPr>
        <p:spPr>
          <a:xfrm>
            <a:off x="4522913" y="2615897"/>
            <a:ext cx="1899113" cy="12709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Meta Path</a:t>
            </a:r>
          </a:p>
          <a:p>
            <a:pPr algn="ctr"/>
            <a:r>
              <a:rPr lang="en-US" sz="2400" b="1" dirty="0"/>
              <a:t>Generation</a:t>
            </a:r>
          </a:p>
        </p:txBody>
      </p:sp>
      <p:sp>
        <p:nvSpPr>
          <p:cNvPr id="25" name="Folded Corner 4"/>
          <p:cNvSpPr/>
          <p:nvPr/>
        </p:nvSpPr>
        <p:spPr>
          <a:xfrm>
            <a:off x="2332954" y="2193834"/>
            <a:ext cx="1520923" cy="564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pairs        </a:t>
            </a:r>
          </a:p>
        </p:txBody>
      </p:sp>
      <p:cxnSp>
        <p:nvCxnSpPr>
          <p:cNvPr id="26" name="Straight Arrow Connector 6"/>
          <p:cNvCxnSpPr>
            <a:stCxn id="25" idx="3"/>
            <a:endCxn id="24" idx="1"/>
          </p:cNvCxnSpPr>
          <p:nvPr/>
        </p:nvCxnSpPr>
        <p:spPr>
          <a:xfrm>
            <a:off x="3853876" y="2475984"/>
            <a:ext cx="669036" cy="775378"/>
          </a:xfrm>
          <a:prstGeom prst="straightConnector1">
            <a:avLst/>
          </a:prstGeom>
          <a:ln w="1905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Folded Corner 9"/>
          <p:cNvSpPr/>
          <p:nvPr/>
        </p:nvSpPr>
        <p:spPr>
          <a:xfrm>
            <a:off x="7048334" y="2029247"/>
            <a:ext cx="1855364" cy="58665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Meta-paths</a:t>
            </a:r>
          </a:p>
        </p:txBody>
      </p:sp>
      <p:cxnSp>
        <p:nvCxnSpPr>
          <p:cNvPr id="28" name="Straight Arrow Connector 10"/>
          <p:cNvCxnSpPr>
            <a:stCxn id="24" idx="3"/>
            <a:endCxn id="27" idx="1"/>
          </p:cNvCxnSpPr>
          <p:nvPr/>
        </p:nvCxnSpPr>
        <p:spPr>
          <a:xfrm flipV="1">
            <a:off x="6422026" y="2322572"/>
            <a:ext cx="626309" cy="928790"/>
          </a:xfrm>
          <a:prstGeom prst="straightConnector1">
            <a:avLst/>
          </a:prstGeom>
          <a:ln w="1905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olded Corner 9"/>
          <p:cNvSpPr/>
          <p:nvPr/>
        </p:nvSpPr>
        <p:spPr>
          <a:xfrm>
            <a:off x="7048334" y="3864478"/>
            <a:ext cx="1855364" cy="58665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10"/>
          <p:cNvCxnSpPr>
            <a:stCxn id="24" idx="3"/>
            <a:endCxn id="29" idx="1"/>
          </p:cNvCxnSpPr>
          <p:nvPr/>
        </p:nvCxnSpPr>
        <p:spPr>
          <a:xfrm>
            <a:off x="6422026" y="3251363"/>
            <a:ext cx="626309" cy="906441"/>
          </a:xfrm>
          <a:prstGeom prst="straightConnector1">
            <a:avLst/>
          </a:prstGeom>
          <a:ln w="1905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Folded Corner 4"/>
          <p:cNvSpPr/>
          <p:nvPr/>
        </p:nvSpPr>
        <p:spPr>
          <a:xfrm>
            <a:off x="2343574" y="3886828"/>
            <a:ext cx="1485383" cy="564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</a:t>
            </a:r>
          </a:p>
        </p:txBody>
      </p:sp>
      <p:cxnSp>
        <p:nvCxnSpPr>
          <p:cNvPr id="32" name="Straight Arrow Connector 6"/>
          <p:cNvCxnSpPr>
            <a:stCxn id="31" idx="3"/>
            <a:endCxn id="24" idx="1"/>
          </p:cNvCxnSpPr>
          <p:nvPr/>
        </p:nvCxnSpPr>
        <p:spPr>
          <a:xfrm flipV="1">
            <a:off x="3828956" y="3251362"/>
            <a:ext cx="693956" cy="917616"/>
          </a:xfrm>
          <a:prstGeom prst="straightConnector1">
            <a:avLst/>
          </a:prstGeom>
          <a:ln w="1905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13574" y="4451128"/>
            <a:ext cx="1340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Yago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882678" y="2837421"/>
            <a:ext cx="264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(B. </a:t>
            </a:r>
            <a:r>
              <a:rPr lang="en-US" altLang="zh-CN" dirty="0" err="1"/>
              <a:t>Obama</a:t>
            </a:r>
            <a:r>
              <a:rPr lang="en-US" altLang="zh-CN" dirty="0"/>
              <a:t>, M. </a:t>
            </a:r>
            <a:r>
              <a:rPr lang="en-US" altLang="zh-CN" dirty="0" err="1"/>
              <a:t>Obama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(B. Clinton, H. Clinton)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30432" y="4419234"/>
            <a:ext cx="177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(Linear Function)</a:t>
            </a:r>
            <a:endParaRPr lang="zh-CN" alt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32197" y="2837421"/>
            <a:ext cx="3673828" cy="82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7" name="Object 3"/>
          <p:cNvGraphicFramePr>
            <a:graphicFrameLocks noChangeAspect="1"/>
          </p:cNvGraphicFramePr>
          <p:nvPr/>
        </p:nvGraphicFramePr>
        <p:xfrm>
          <a:off x="2319189" y="2277552"/>
          <a:ext cx="300038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6" imgW="152280" imgH="164880" progId="Equation.3">
                  <p:embed/>
                </p:oleObj>
              </mc:Choice>
              <mc:Fallback>
                <p:oleObj name="Equation" r:id="rId6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189" y="2277552"/>
                        <a:ext cx="300038" cy="325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"/>
          <p:cNvGraphicFramePr>
            <a:graphicFrameLocks noChangeAspect="1"/>
          </p:cNvGraphicFramePr>
          <p:nvPr/>
        </p:nvGraphicFramePr>
        <p:xfrm>
          <a:off x="2327158" y="3957084"/>
          <a:ext cx="325438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8" imgW="164880" imgH="177480" progId="Equation.3">
                  <p:embed/>
                </p:oleObj>
              </mc:Choice>
              <mc:Fallback>
                <p:oleObj name="Equation" r:id="rId8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158" y="3957084"/>
                        <a:ext cx="325438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"/>
          <p:cNvGraphicFramePr>
            <a:graphicFrameLocks noChangeAspect="1"/>
          </p:cNvGraphicFramePr>
          <p:nvPr/>
        </p:nvGraphicFramePr>
        <p:xfrm>
          <a:off x="7054950" y="2130344"/>
          <a:ext cx="32543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10" imgW="164880" imgH="177480" progId="Equation.3">
                  <p:embed/>
                </p:oleObj>
              </mc:Choice>
              <mc:Fallback>
                <p:oleObj name="Equation" r:id="rId10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4950" y="2130344"/>
                        <a:ext cx="325438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6"/>
          <p:cNvGraphicFramePr>
            <a:graphicFrameLocks noChangeAspect="1"/>
          </p:cNvGraphicFramePr>
          <p:nvPr/>
        </p:nvGraphicFramePr>
        <p:xfrm>
          <a:off x="7119142" y="3982482"/>
          <a:ext cx="32543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12" imgW="164880" imgH="164880" progId="Equation.3">
                  <p:embed/>
                </p:oleObj>
              </mc:Choice>
              <mc:Fallback>
                <p:oleObj name="Equation" r:id="rId12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9142" y="3982482"/>
                        <a:ext cx="325438" cy="325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内容占位符 3"/>
          <p:cNvSpPr txBox="1">
            <a:spLocks/>
          </p:cNvSpPr>
          <p:nvPr/>
        </p:nvSpPr>
        <p:spPr>
          <a:xfrm>
            <a:off x="2015066" y="5390041"/>
            <a:ext cx="8153400" cy="98818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>
            <a:normAutofit/>
          </a:bodyPr>
          <a:lstStyle/>
          <a:p>
            <a:pPr lvl="1">
              <a:spcBef>
                <a:spcPts val="1200"/>
              </a:spcBef>
              <a:defRPr/>
            </a:pPr>
            <a:r>
              <a:rPr lang="en-US" sz="2000" b="1" dirty="0"/>
              <a:t>Challenge</a:t>
            </a:r>
            <a:r>
              <a:rPr lang="en-US" sz="2000" dirty="0"/>
              <a:t>: Each node </a:t>
            </a:r>
            <a:r>
              <a:rPr lang="en-US" sz="2000" dirty="0" smtClean="0"/>
              <a:t>and edge can have many </a:t>
            </a:r>
            <a:r>
              <a:rPr lang="en-US" altLang="zh-CN" sz="2000" dirty="0"/>
              <a:t>class</a:t>
            </a:r>
            <a:r>
              <a:rPr lang="en-US" sz="2000" dirty="0"/>
              <a:t> </a:t>
            </a:r>
            <a:r>
              <a:rPr lang="en-US" sz="2000" dirty="0" smtClean="0"/>
              <a:t>labels. The </a:t>
            </a:r>
            <a:r>
              <a:rPr lang="en-US" sz="2000" dirty="0"/>
              <a:t>number of candidate meta paths grows exponentially with </a:t>
            </a:r>
            <a:r>
              <a:rPr lang="en-US" sz="2000" dirty="0" smtClean="0"/>
              <a:t>their path lengths. </a:t>
            </a:r>
            <a:endParaRPr lang="en-US" sz="20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88409618"/>
      </p:ext>
    </p:extLst>
  </p:cSld>
  <p:clrMapOvr>
    <a:masterClrMapping/>
  </p:clrMapOvr>
  <p:transition xmlns:p14="http://schemas.microsoft.com/office/powerpoint/2010/main" advTm="34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Meta Paths in 2 Phases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8610600" y="6492875"/>
            <a:ext cx="2743200" cy="365125"/>
          </a:xfrm>
        </p:spPr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323844" y="4590660"/>
            <a:ext cx="3048000" cy="63952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lIns="54219" tIns="27110" rIns="54219" bIns="27110" rtlCol="0">
            <a:spAutoFit/>
          </a:bodyPr>
          <a:lstStyle/>
          <a:p>
            <a:pPr algn="ctr"/>
            <a:r>
              <a:rPr lang="en-US" sz="1900" b="1" i="1" dirty="0" smtClean="0"/>
              <a:t>1. Select </a:t>
            </a:r>
            <a:r>
              <a:rPr lang="en-US" sz="1900" b="1" i="1" dirty="0"/>
              <a:t>i</a:t>
            </a:r>
            <a:r>
              <a:rPr lang="en-US" sz="1900" b="1" i="1" dirty="0" smtClean="0"/>
              <a:t>mportant </a:t>
            </a:r>
            <a:r>
              <a:rPr lang="en-US" sz="1900" b="1" i="1" dirty="0"/>
              <a:t>m</a:t>
            </a:r>
            <a:r>
              <a:rPr lang="en-US" sz="1900" b="1" i="1" dirty="0" smtClean="0"/>
              <a:t>eta paths </a:t>
            </a:r>
            <a:r>
              <a:rPr lang="en-US" sz="1900" b="1" i="1" dirty="0"/>
              <a:t>based on </a:t>
            </a:r>
            <a:r>
              <a:rPr lang="en-US" sz="1900" b="1" i="1" dirty="0" smtClean="0">
                <a:solidFill>
                  <a:srgbClr val="FF0000"/>
                </a:solidFill>
              </a:rPr>
              <a:t>links</a:t>
            </a:r>
            <a:r>
              <a:rPr lang="en-US" sz="1900" b="1" i="1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23844" y="5628115"/>
            <a:ext cx="3048000" cy="639525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lIns="54219" tIns="27110" rIns="54219" bIns="27110" rtlCol="0">
            <a:spAutoFit/>
          </a:bodyPr>
          <a:lstStyle/>
          <a:p>
            <a:pPr algn="ctr"/>
            <a:r>
              <a:rPr lang="en-US" sz="1900" b="1" i="1" dirty="0" smtClean="0"/>
              <a:t>2. Fill in meta-paths with </a:t>
            </a:r>
            <a:r>
              <a:rPr lang="en-US" sz="1900" b="1" i="1" dirty="0" smtClean="0">
                <a:solidFill>
                  <a:srgbClr val="FF0000"/>
                </a:solidFill>
              </a:rPr>
              <a:t>node</a:t>
            </a:r>
            <a:r>
              <a:rPr lang="en-US" sz="1900" b="1" i="1" dirty="0" smtClean="0"/>
              <a:t> </a:t>
            </a:r>
            <a:r>
              <a:rPr lang="en-US" sz="1900" b="1" i="1" dirty="0"/>
              <a:t>types</a:t>
            </a:r>
          </a:p>
        </p:txBody>
      </p:sp>
      <p:sp>
        <p:nvSpPr>
          <p:cNvPr id="18" name="Rectangle 3"/>
          <p:cNvSpPr/>
          <p:nvPr/>
        </p:nvSpPr>
        <p:spPr>
          <a:xfrm>
            <a:off x="4462462" y="2399619"/>
            <a:ext cx="2641600" cy="184814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2" name="Folded Corner 4"/>
          <p:cNvSpPr/>
          <p:nvPr/>
        </p:nvSpPr>
        <p:spPr>
          <a:xfrm>
            <a:off x="2624422" y="2399619"/>
            <a:ext cx="1520923" cy="564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pairs        </a:t>
            </a:r>
          </a:p>
        </p:txBody>
      </p:sp>
      <p:cxnSp>
        <p:nvCxnSpPr>
          <p:cNvPr id="33" name="Straight Arrow Connector 6"/>
          <p:cNvCxnSpPr>
            <a:stCxn id="32" idx="3"/>
            <a:endCxn id="18" idx="1"/>
          </p:cNvCxnSpPr>
          <p:nvPr/>
        </p:nvCxnSpPr>
        <p:spPr>
          <a:xfrm>
            <a:off x="4145344" y="2681769"/>
            <a:ext cx="317118" cy="641920"/>
          </a:xfrm>
          <a:prstGeom prst="straightConnector1">
            <a:avLst/>
          </a:prstGeom>
          <a:ln w="1905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Folded Corner 9"/>
          <p:cNvSpPr/>
          <p:nvPr/>
        </p:nvSpPr>
        <p:spPr>
          <a:xfrm>
            <a:off x="7329182" y="2248277"/>
            <a:ext cx="1855364" cy="58665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Meta-paths</a:t>
            </a:r>
          </a:p>
        </p:txBody>
      </p:sp>
      <p:cxnSp>
        <p:nvCxnSpPr>
          <p:cNvPr id="35" name="Straight Arrow Connector 10"/>
          <p:cNvCxnSpPr>
            <a:stCxn id="18" idx="3"/>
            <a:endCxn id="34" idx="1"/>
          </p:cNvCxnSpPr>
          <p:nvPr/>
        </p:nvCxnSpPr>
        <p:spPr>
          <a:xfrm flipV="1">
            <a:off x="7104062" y="2541603"/>
            <a:ext cx="225120" cy="782087"/>
          </a:xfrm>
          <a:prstGeom prst="straightConnector1">
            <a:avLst/>
          </a:prstGeom>
          <a:ln w="1905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Folded Corner 9"/>
          <p:cNvSpPr/>
          <p:nvPr/>
        </p:nvSpPr>
        <p:spPr>
          <a:xfrm>
            <a:off x="7329182" y="3661109"/>
            <a:ext cx="1855364" cy="586651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Relevance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10"/>
          <p:cNvCxnSpPr>
            <a:stCxn id="18" idx="3"/>
            <a:endCxn id="36" idx="1"/>
          </p:cNvCxnSpPr>
          <p:nvPr/>
        </p:nvCxnSpPr>
        <p:spPr>
          <a:xfrm>
            <a:off x="7104062" y="3323690"/>
            <a:ext cx="225120" cy="630745"/>
          </a:xfrm>
          <a:prstGeom prst="straightConnector1">
            <a:avLst/>
          </a:prstGeom>
          <a:ln w="1905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Folded Corner 4"/>
          <p:cNvSpPr/>
          <p:nvPr/>
        </p:nvSpPr>
        <p:spPr>
          <a:xfrm>
            <a:off x="2624422" y="3683459"/>
            <a:ext cx="1485383" cy="564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Base</a:t>
            </a:r>
          </a:p>
        </p:txBody>
      </p:sp>
      <p:cxnSp>
        <p:nvCxnSpPr>
          <p:cNvPr id="39" name="Straight Arrow Connector 6"/>
          <p:cNvCxnSpPr>
            <a:stCxn id="38" idx="3"/>
            <a:endCxn id="18" idx="1"/>
          </p:cNvCxnSpPr>
          <p:nvPr/>
        </p:nvCxnSpPr>
        <p:spPr>
          <a:xfrm flipV="1">
            <a:off x="4109804" y="3323689"/>
            <a:ext cx="352658" cy="641920"/>
          </a:xfrm>
          <a:prstGeom prst="straightConnector1">
            <a:avLst/>
          </a:prstGeom>
          <a:ln w="19050">
            <a:headEnd type="none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61011"/>
              </p:ext>
            </p:extLst>
          </p:nvPr>
        </p:nvGraphicFramePr>
        <p:xfrm>
          <a:off x="2633406" y="2425159"/>
          <a:ext cx="300038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Equation" r:id="rId4" imgW="152280" imgH="164880" progId="Equation.3">
                  <p:embed/>
                </p:oleObj>
              </mc:Choice>
              <mc:Fallback>
                <p:oleObj name="Equation" r:id="rId4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406" y="2425159"/>
                        <a:ext cx="300038" cy="325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156186"/>
              </p:ext>
            </p:extLst>
          </p:nvPr>
        </p:nvGraphicFramePr>
        <p:xfrm>
          <a:off x="2608006" y="3753715"/>
          <a:ext cx="325438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Equation" r:id="rId6" imgW="164880" imgH="177480" progId="Equation.3">
                  <p:embed/>
                </p:oleObj>
              </mc:Choice>
              <mc:Fallback>
                <p:oleObj name="Equation" r:id="rId6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006" y="3753715"/>
                        <a:ext cx="325438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804921"/>
              </p:ext>
            </p:extLst>
          </p:nvPr>
        </p:nvGraphicFramePr>
        <p:xfrm>
          <a:off x="7399990" y="2413252"/>
          <a:ext cx="32543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8" name="Equation" r:id="rId8" imgW="164880" imgH="177480" progId="Equation.3">
                  <p:embed/>
                </p:oleObj>
              </mc:Choice>
              <mc:Fallback>
                <p:oleObj name="Equation" r:id="rId8" imgW="164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9990" y="2413252"/>
                        <a:ext cx="325438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822661"/>
              </p:ext>
            </p:extLst>
          </p:nvPr>
        </p:nvGraphicFramePr>
        <p:xfrm>
          <a:off x="7399990" y="3779113"/>
          <a:ext cx="325438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9" name="Equation" r:id="rId10" imgW="164880" imgH="164880" progId="Equation.3">
                  <p:embed/>
                </p:oleObj>
              </mc:Choice>
              <mc:Fallback>
                <p:oleObj name="Equation" r:id="rId10" imgW="164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9990" y="3779113"/>
                        <a:ext cx="325438" cy="325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圆角矩形 55"/>
          <p:cNvSpPr/>
          <p:nvPr/>
        </p:nvSpPr>
        <p:spPr>
          <a:xfrm>
            <a:off x="4586922" y="2587877"/>
            <a:ext cx="1076961" cy="1377732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Link Type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6029642" y="2563236"/>
            <a:ext cx="975360" cy="1366557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Node Type 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>
            <a:off x="5663882" y="3278118"/>
            <a:ext cx="36576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065963" y="4590659"/>
            <a:ext cx="1485247" cy="5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372878" y="5481922"/>
            <a:ext cx="3561276" cy="63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135017" y="4529585"/>
            <a:ext cx="7097889" cy="8184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29629" y="5526805"/>
            <a:ext cx="8483600" cy="7792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88649"/>
      </p:ext>
    </p:extLst>
  </p:cSld>
  <p:clrMapOvr>
    <a:masterClrMapping/>
  </p:clrMapOvr>
  <p:transition xmlns:p14="http://schemas.microsoft.com/office/powerpoint/2010/main" advTm="20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zh-CN" b="1" i="1" dirty="0" smtClean="0"/>
              <a:t>Forward Stage-wise Path Generation(FSPG)</a:t>
            </a:r>
            <a:r>
              <a:rPr lang="en-US" altLang="zh-CN" dirty="0" smtClean="0"/>
              <a:t>:</a:t>
            </a:r>
            <a:r>
              <a:rPr lang="en-US" altLang="zh-CN" b="1" i="1" dirty="0" smtClean="0"/>
              <a:t> </a:t>
            </a:r>
            <a:r>
              <a:rPr lang="en-US" altLang="zh-CN" dirty="0" smtClean="0"/>
              <a:t>iteratively generate the most related meta-paths and update the model</a:t>
            </a:r>
            <a:endParaRPr lang="zh-CN" altLang="en-US" dirty="0"/>
          </a:p>
        </p:txBody>
      </p:sp>
      <p:sp>
        <p:nvSpPr>
          <p:cNvPr id="5" name="Hexagon 233"/>
          <p:cNvSpPr/>
          <p:nvPr/>
        </p:nvSpPr>
        <p:spPr>
          <a:xfrm>
            <a:off x="1524001" y="3929248"/>
            <a:ext cx="1326907" cy="847633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Example Pairs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924797" y="3741300"/>
            <a:ext cx="2072063" cy="12228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FFC000"/>
                </a:solidFill>
              </a:rPr>
              <a:t>Get </a:t>
            </a:r>
            <a:r>
              <a:rPr lang="en-US" altLang="zh-CN" sz="2000" b="1" dirty="0" smtClean="0">
                <a:solidFill>
                  <a:srgbClr val="FFC000"/>
                </a:solidFill>
              </a:rPr>
              <a:t>one most related meta path </a:t>
            </a:r>
            <a:r>
              <a:rPr lang="en-US" altLang="zh-CN" sz="2000" b="1" i="1" dirty="0">
                <a:solidFill>
                  <a:srgbClr val="FFC000"/>
                </a:solidFill>
              </a:rPr>
              <a:t>m</a:t>
            </a:r>
            <a:r>
              <a:rPr lang="en-US" altLang="zh-CN" sz="2000" b="1" dirty="0">
                <a:solidFill>
                  <a:srgbClr val="FFC000"/>
                </a:solidFill>
              </a:rPr>
              <a:t> </a:t>
            </a:r>
            <a:endParaRPr lang="zh-CN" altLang="en-US" sz="2000" b="1" i="1" dirty="0">
              <a:solidFill>
                <a:srgbClr val="FFC0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436958" y="3890028"/>
            <a:ext cx="1472160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Model Training</a:t>
            </a:r>
            <a:endParaRPr lang="zh-CN" altLang="en-US" b="1" dirty="0"/>
          </a:p>
        </p:txBody>
      </p:sp>
      <p:cxnSp>
        <p:nvCxnSpPr>
          <p:cNvPr id="10" name="直接箭头连接符 9"/>
          <p:cNvCxnSpPr>
            <a:stCxn id="7" idx="3"/>
            <a:endCxn id="8" idx="1"/>
          </p:cNvCxnSpPr>
          <p:nvPr/>
        </p:nvCxnSpPr>
        <p:spPr>
          <a:xfrm flipV="1">
            <a:off x="6996860" y="4347228"/>
            <a:ext cx="1440099" cy="5508"/>
          </a:xfrm>
          <a:prstGeom prst="straightConnector1">
            <a:avLst/>
          </a:prstGeom>
          <a:ln w="35433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96860" y="4366847"/>
            <a:ext cx="144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Meta path </a:t>
            </a:r>
            <a:r>
              <a:rPr lang="en-US" altLang="zh-CN" b="1" i="1" dirty="0"/>
              <a:t>m</a:t>
            </a:r>
            <a:endParaRPr lang="zh-CN" altLang="en-US" b="1" i="1" dirty="0"/>
          </a:p>
        </p:txBody>
      </p:sp>
      <p:cxnSp>
        <p:nvCxnSpPr>
          <p:cNvPr id="17" name="直接连接符 16"/>
          <p:cNvCxnSpPr>
            <a:stCxn id="8" idx="3"/>
          </p:cNvCxnSpPr>
          <p:nvPr/>
        </p:nvCxnSpPr>
        <p:spPr>
          <a:xfrm>
            <a:off x="9909119" y="4347228"/>
            <a:ext cx="283329" cy="1588"/>
          </a:xfrm>
          <a:prstGeom prst="line">
            <a:avLst/>
          </a:prstGeom>
          <a:ln w="35433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6200000" flipV="1">
            <a:off x="9773412" y="3928190"/>
            <a:ext cx="838075" cy="1589"/>
          </a:xfrm>
          <a:prstGeom prst="line">
            <a:avLst/>
          </a:prstGeom>
          <a:ln w="35433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0800000" flipV="1">
            <a:off x="3141643" y="3502114"/>
            <a:ext cx="7051600" cy="7833"/>
          </a:xfrm>
          <a:prstGeom prst="line">
            <a:avLst/>
          </a:prstGeom>
          <a:ln w="35433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6860" y="3172088"/>
            <a:ext cx="1878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Updated </a:t>
            </a:r>
            <a:r>
              <a:rPr lang="en-US" altLang="zh-CN" b="1" i="1" dirty="0"/>
              <a:t>model</a:t>
            </a:r>
            <a:endParaRPr lang="zh-CN" altLang="en-US" b="1" i="1" dirty="0"/>
          </a:p>
        </p:txBody>
      </p:sp>
      <p:sp>
        <p:nvSpPr>
          <p:cNvPr id="31" name="流程图: 决策 30"/>
          <p:cNvSpPr/>
          <p:nvPr/>
        </p:nvSpPr>
        <p:spPr>
          <a:xfrm>
            <a:off x="3142437" y="3884521"/>
            <a:ext cx="1497508" cy="91776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45" name="直接箭头连接符 44"/>
          <p:cNvCxnSpPr>
            <a:stCxn id="5" idx="0"/>
            <a:endCxn id="31" idx="1"/>
          </p:cNvCxnSpPr>
          <p:nvPr/>
        </p:nvCxnSpPr>
        <p:spPr>
          <a:xfrm flipV="1">
            <a:off x="2850907" y="4343402"/>
            <a:ext cx="291530" cy="9663"/>
          </a:xfrm>
          <a:prstGeom prst="straightConnector1">
            <a:avLst/>
          </a:prstGeom>
          <a:ln w="35433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31" idx="3"/>
            <a:endCxn id="7" idx="1"/>
          </p:cNvCxnSpPr>
          <p:nvPr/>
        </p:nvCxnSpPr>
        <p:spPr>
          <a:xfrm>
            <a:off x="4639946" y="4343402"/>
            <a:ext cx="284851" cy="9335"/>
          </a:xfrm>
          <a:prstGeom prst="straightConnector1">
            <a:avLst/>
          </a:prstGeom>
          <a:ln w="35433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1" idx="2"/>
          </p:cNvCxnSpPr>
          <p:nvPr/>
        </p:nvCxnSpPr>
        <p:spPr>
          <a:xfrm rot="5400000">
            <a:off x="3605047" y="5086444"/>
            <a:ext cx="570309" cy="1982"/>
          </a:xfrm>
          <a:prstGeom prst="straightConnector1">
            <a:avLst/>
          </a:prstGeom>
          <a:ln w="35433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流程图: 终止 49"/>
          <p:cNvSpPr/>
          <p:nvPr/>
        </p:nvSpPr>
        <p:spPr>
          <a:xfrm>
            <a:off x="3005947" y="5371795"/>
            <a:ext cx="1784725" cy="363556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FINISH</a:t>
            </a:r>
            <a:endParaRPr lang="zh-CN" altLang="en-US" dirty="0"/>
          </a:p>
        </p:txBody>
      </p:sp>
      <p:cxnSp>
        <p:nvCxnSpPr>
          <p:cNvPr id="54" name="直接箭头连接符 53"/>
          <p:cNvCxnSpPr/>
          <p:nvPr/>
        </p:nvCxnSpPr>
        <p:spPr>
          <a:xfrm rot="5400000">
            <a:off x="2724916" y="3926674"/>
            <a:ext cx="833454" cy="1588"/>
          </a:xfrm>
          <a:prstGeom prst="straightConnector1">
            <a:avLst/>
          </a:prstGeom>
          <a:ln w="35433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77857" y="4903685"/>
            <a:ext cx="3293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Based on the Least-Angle Regression (</a:t>
            </a:r>
            <a:r>
              <a:rPr lang="en-US" altLang="zh-CN" b="1" dirty="0" smtClean="0"/>
              <a:t>LARS</a:t>
            </a:r>
            <a:r>
              <a:rPr lang="en-US" altLang="zh-CN" dirty="0" smtClean="0"/>
              <a:t>) model</a:t>
            </a:r>
          </a:p>
          <a:p>
            <a:r>
              <a:rPr lang="en-US" dirty="0"/>
              <a:t>[</a:t>
            </a:r>
            <a:r>
              <a:rPr lang="en-US" dirty="0" err="1" smtClean="0"/>
              <a:t>Efron</a:t>
            </a:r>
            <a:r>
              <a:rPr lang="en-US" dirty="0" smtClean="0"/>
              <a:t>, </a:t>
            </a:r>
            <a:r>
              <a:rPr lang="en-US" dirty="0"/>
              <a:t>Ann.Stat’04]</a:t>
            </a:r>
            <a:endParaRPr lang="en-US" altLang="zh-CN" dirty="0"/>
          </a:p>
        </p:txBody>
      </p:sp>
      <p:sp>
        <p:nvSpPr>
          <p:cNvPr id="25" name="TextBox 24"/>
          <p:cNvSpPr txBox="1"/>
          <p:nvPr/>
        </p:nvSpPr>
        <p:spPr>
          <a:xfrm>
            <a:off x="3607196" y="4817797"/>
            <a:ext cx="12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Y</a:t>
            </a:r>
            <a:endParaRPr lang="zh-CN" altLang="en-US" b="1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4497520" y="4343401"/>
            <a:ext cx="2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N</a:t>
            </a:r>
            <a:endParaRPr lang="zh-CN" altLang="en-US" b="1" i="1" dirty="0"/>
          </a:p>
        </p:txBody>
      </p:sp>
      <p:sp>
        <p:nvSpPr>
          <p:cNvPr id="35" name="流程图: 资料带 34"/>
          <p:cNvSpPr/>
          <p:nvPr/>
        </p:nvSpPr>
        <p:spPr>
          <a:xfrm>
            <a:off x="6112933" y="5735351"/>
            <a:ext cx="1862667" cy="851716"/>
          </a:xfrm>
          <a:prstGeom prst="flowChartPunchedTap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err="1">
                <a:solidFill>
                  <a:schemeClr val="tx1"/>
                </a:solidFill>
              </a:rPr>
              <a:t>GreedyTree</a:t>
            </a:r>
            <a:endParaRPr lang="zh-CN" altLang="en-US" sz="2400" b="1" i="1" dirty="0">
              <a:solidFill>
                <a:schemeClr val="tx1"/>
              </a:solidFill>
            </a:endParaRPr>
          </a:p>
        </p:txBody>
      </p:sp>
      <p:sp>
        <p:nvSpPr>
          <p:cNvPr id="36" name="上箭头 35"/>
          <p:cNvSpPr/>
          <p:nvPr/>
        </p:nvSpPr>
        <p:spPr>
          <a:xfrm rot="20545667">
            <a:off x="6337775" y="5021947"/>
            <a:ext cx="314583" cy="732888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314045" y="4136571"/>
            <a:ext cx="118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Converge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>
            <a:off x="2057400" y="281622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Phase 1: Link-Only Path Generation</a:t>
            </a: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loud Callout 1"/>
          <p:cNvSpPr/>
          <p:nvPr/>
        </p:nvSpPr>
        <p:spPr>
          <a:xfrm>
            <a:off x="9354245" y="2764737"/>
            <a:ext cx="2247697" cy="1151934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 train the weights on meta paths.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596159"/>
      </p:ext>
    </p:extLst>
  </p:cSld>
  <p:clrMapOvr>
    <a:masterClrMapping/>
  </p:clrMapOvr>
  <p:transition xmlns:p14="http://schemas.microsoft.com/office/powerpoint/2010/main" advTm="92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8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7197" y="5491162"/>
            <a:ext cx="4361543" cy="126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GreedyTree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 tree that greedily expands the node which has the largest priority score</a:t>
            </a:r>
            <a:endParaRPr lang="en-US" altLang="zh-CN" b="1" i="1" dirty="0" smtClean="0"/>
          </a:p>
          <a:p>
            <a:pPr lvl="1"/>
            <a:endParaRPr lang="en-US" altLang="zh-CN" b="1" i="1" dirty="0" smtClean="0"/>
          </a:p>
          <a:p>
            <a:pPr lvl="1"/>
            <a:r>
              <a:rPr lang="en-US" altLang="zh-CN" dirty="0" smtClean="0"/>
              <a:t>Priority Score : related to the correlation between </a:t>
            </a:r>
            <a:r>
              <a:rPr lang="en-US" altLang="zh-CN" b="1" i="1" dirty="0" smtClean="0"/>
              <a:t>m</a:t>
            </a:r>
            <a:r>
              <a:rPr lang="en-US" altLang="zh-CN" dirty="0" smtClean="0"/>
              <a:t> and </a:t>
            </a:r>
            <a:r>
              <a:rPr lang="en-US" altLang="zh-CN" b="1" i="1" dirty="0" smtClean="0"/>
              <a:t>r</a:t>
            </a:r>
          </a:p>
          <a:p>
            <a:pPr lvl="2"/>
            <a:r>
              <a:rPr lang="en-US" altLang="zh-CN" b="1" i="1" dirty="0" smtClean="0"/>
              <a:t>m</a:t>
            </a:r>
            <a:r>
              <a:rPr lang="en-US" altLang="zh-CN" dirty="0" smtClean="0"/>
              <a:t> is the vector expression of a meta path, </a:t>
            </a:r>
            <a:r>
              <a:rPr lang="en-US" altLang="zh-CN" b="1" i="1" dirty="0" smtClean="0"/>
              <a:t>r</a:t>
            </a:r>
            <a:r>
              <a:rPr lang="en-US" altLang="zh-CN" dirty="0" smtClean="0"/>
              <a:t> is the residual vector which evaluates the gap between the truth and current model</a:t>
            </a:r>
          </a:p>
        </p:txBody>
      </p:sp>
      <p:pic>
        <p:nvPicPr>
          <p:cNvPr id="4024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85543" y="5594613"/>
            <a:ext cx="4078514" cy="100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36648" y="228600"/>
            <a:ext cx="8153400" cy="990600"/>
          </a:xfrm>
        </p:spPr>
        <p:txBody>
          <a:bodyPr/>
          <a:lstStyle/>
          <a:p>
            <a:r>
              <a:rPr lang="en-US" dirty="0" smtClean="0"/>
              <a:t>Meta path Generation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405468" y="5689600"/>
            <a:ext cx="9313333" cy="8805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Details in WWW’05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521200" y="4064000"/>
            <a:ext cx="3623733" cy="101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38133" y="5080000"/>
            <a:ext cx="3623734" cy="220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11069" y="3860801"/>
            <a:ext cx="4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m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61869" y="5063067"/>
            <a:ext cx="32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r</a:t>
            </a:r>
            <a:endParaRPr lang="en-US" b="1" i="1" dirty="0"/>
          </a:p>
        </p:txBody>
      </p:sp>
      <p:sp>
        <p:nvSpPr>
          <p:cNvPr id="15" name="Freeform 14"/>
          <p:cNvSpPr/>
          <p:nvPr/>
        </p:nvSpPr>
        <p:spPr>
          <a:xfrm>
            <a:off x="5949950" y="4673600"/>
            <a:ext cx="241300" cy="501650"/>
          </a:xfrm>
          <a:custGeom>
            <a:avLst/>
            <a:gdLst>
              <a:gd name="connsiteX0" fmla="*/ 0 w 241300"/>
              <a:gd name="connsiteY0" fmla="*/ 0 h 501650"/>
              <a:gd name="connsiteX1" fmla="*/ 63500 w 241300"/>
              <a:gd name="connsiteY1" fmla="*/ 6350 h 501650"/>
              <a:gd name="connsiteX2" fmla="*/ 82550 w 241300"/>
              <a:gd name="connsiteY2" fmla="*/ 19050 h 501650"/>
              <a:gd name="connsiteX3" fmla="*/ 120650 w 241300"/>
              <a:gd name="connsiteY3" fmla="*/ 38100 h 501650"/>
              <a:gd name="connsiteX4" fmla="*/ 158750 w 241300"/>
              <a:gd name="connsiteY4" fmla="*/ 69850 h 501650"/>
              <a:gd name="connsiteX5" fmla="*/ 196850 w 241300"/>
              <a:gd name="connsiteY5" fmla="*/ 127000 h 501650"/>
              <a:gd name="connsiteX6" fmla="*/ 209550 w 241300"/>
              <a:gd name="connsiteY6" fmla="*/ 146050 h 501650"/>
              <a:gd name="connsiteX7" fmla="*/ 222250 w 241300"/>
              <a:gd name="connsiteY7" fmla="*/ 184150 h 501650"/>
              <a:gd name="connsiteX8" fmla="*/ 228600 w 241300"/>
              <a:gd name="connsiteY8" fmla="*/ 203200 h 501650"/>
              <a:gd name="connsiteX9" fmla="*/ 241300 w 241300"/>
              <a:gd name="connsiteY9" fmla="*/ 254000 h 501650"/>
              <a:gd name="connsiteX10" fmla="*/ 228600 w 241300"/>
              <a:gd name="connsiteY10" fmla="*/ 336550 h 501650"/>
              <a:gd name="connsiteX11" fmla="*/ 215900 w 241300"/>
              <a:gd name="connsiteY11" fmla="*/ 374650 h 501650"/>
              <a:gd name="connsiteX12" fmla="*/ 177800 w 241300"/>
              <a:gd name="connsiteY12" fmla="*/ 400050 h 501650"/>
              <a:gd name="connsiteX13" fmla="*/ 158750 w 241300"/>
              <a:gd name="connsiteY13" fmla="*/ 419100 h 501650"/>
              <a:gd name="connsiteX14" fmla="*/ 120650 w 241300"/>
              <a:gd name="connsiteY14" fmla="*/ 431800 h 501650"/>
              <a:gd name="connsiteX15" fmla="*/ 101600 w 241300"/>
              <a:gd name="connsiteY15" fmla="*/ 450850 h 501650"/>
              <a:gd name="connsiteX16" fmla="*/ 76200 w 241300"/>
              <a:gd name="connsiteY16" fmla="*/ 457200 h 501650"/>
              <a:gd name="connsiteX17" fmla="*/ 57150 w 241300"/>
              <a:gd name="connsiteY17" fmla="*/ 495300 h 501650"/>
              <a:gd name="connsiteX18" fmla="*/ 50800 w 241300"/>
              <a:gd name="connsiteY18" fmla="*/ 5016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1300" h="501650">
                <a:moveTo>
                  <a:pt x="0" y="0"/>
                </a:moveTo>
                <a:cubicBezTo>
                  <a:pt x="21167" y="2117"/>
                  <a:pt x="42773" y="1567"/>
                  <a:pt x="63500" y="6350"/>
                </a:cubicBezTo>
                <a:cubicBezTo>
                  <a:pt x="70936" y="8066"/>
                  <a:pt x="75724" y="15637"/>
                  <a:pt x="82550" y="19050"/>
                </a:cubicBezTo>
                <a:cubicBezTo>
                  <a:pt x="135130" y="45340"/>
                  <a:pt x="66055" y="1704"/>
                  <a:pt x="120650" y="38100"/>
                </a:cubicBezTo>
                <a:cubicBezTo>
                  <a:pt x="164582" y="103998"/>
                  <a:pt x="94298" y="5398"/>
                  <a:pt x="158750" y="69850"/>
                </a:cubicBezTo>
                <a:lnTo>
                  <a:pt x="196850" y="127000"/>
                </a:lnTo>
                <a:cubicBezTo>
                  <a:pt x="201083" y="133350"/>
                  <a:pt x="207137" y="138810"/>
                  <a:pt x="209550" y="146050"/>
                </a:cubicBezTo>
                <a:lnTo>
                  <a:pt x="222250" y="184150"/>
                </a:lnTo>
                <a:cubicBezTo>
                  <a:pt x="224367" y="190500"/>
                  <a:pt x="226977" y="196706"/>
                  <a:pt x="228600" y="203200"/>
                </a:cubicBezTo>
                <a:lnTo>
                  <a:pt x="241300" y="254000"/>
                </a:lnTo>
                <a:cubicBezTo>
                  <a:pt x="237067" y="281517"/>
                  <a:pt x="234335" y="309307"/>
                  <a:pt x="228600" y="336550"/>
                </a:cubicBezTo>
                <a:cubicBezTo>
                  <a:pt x="225842" y="349650"/>
                  <a:pt x="224263" y="364197"/>
                  <a:pt x="215900" y="374650"/>
                </a:cubicBezTo>
                <a:cubicBezTo>
                  <a:pt x="206365" y="386569"/>
                  <a:pt x="188593" y="389257"/>
                  <a:pt x="177800" y="400050"/>
                </a:cubicBezTo>
                <a:cubicBezTo>
                  <a:pt x="171450" y="406400"/>
                  <a:pt x="166600" y="414739"/>
                  <a:pt x="158750" y="419100"/>
                </a:cubicBezTo>
                <a:cubicBezTo>
                  <a:pt x="147048" y="425601"/>
                  <a:pt x="120650" y="431800"/>
                  <a:pt x="120650" y="431800"/>
                </a:cubicBezTo>
                <a:cubicBezTo>
                  <a:pt x="114300" y="438150"/>
                  <a:pt x="109397" y="446395"/>
                  <a:pt x="101600" y="450850"/>
                </a:cubicBezTo>
                <a:cubicBezTo>
                  <a:pt x="94023" y="455180"/>
                  <a:pt x="83462" y="452359"/>
                  <a:pt x="76200" y="457200"/>
                </a:cubicBezTo>
                <a:cubicBezTo>
                  <a:pt x="62551" y="466299"/>
                  <a:pt x="63489" y="482622"/>
                  <a:pt x="57150" y="495300"/>
                </a:cubicBezTo>
                <a:cubicBezTo>
                  <a:pt x="55811" y="497977"/>
                  <a:pt x="52917" y="499533"/>
                  <a:pt x="50800" y="50165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74297"/>
      </p:ext>
    </p:extLst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who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1272222"/>
            <a:ext cx="5105400" cy="558577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24356" y="1229338"/>
            <a:ext cx="1872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/>
              <a:t>GreedyTree</a:t>
            </a:r>
            <a:endParaRPr lang="zh-CN" altLang="en-US" b="1" i="1" dirty="0"/>
          </a:p>
        </p:txBody>
      </p:sp>
      <p:sp>
        <p:nvSpPr>
          <p:cNvPr id="13" name="椭圆 12"/>
          <p:cNvSpPr/>
          <p:nvPr/>
        </p:nvSpPr>
        <p:spPr>
          <a:xfrm>
            <a:off x="1524000" y="1272222"/>
            <a:ext cx="977900" cy="975678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797300" y="1272222"/>
            <a:ext cx="977900" cy="975678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524000" y="4166965"/>
            <a:ext cx="977900" cy="975678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797300" y="4166965"/>
            <a:ext cx="977900" cy="975678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647698" y="5412422"/>
            <a:ext cx="977900" cy="975678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501900" y="5412422"/>
            <a:ext cx="977900" cy="975678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797300" y="5412422"/>
            <a:ext cx="977900" cy="975678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479685" y="5439156"/>
            <a:ext cx="977900" cy="975678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057400" y="3009900"/>
            <a:ext cx="977900" cy="975678"/>
          </a:xfrm>
          <a:prstGeom prst="ellipse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286250" y="3009900"/>
            <a:ext cx="977900" cy="975678"/>
          </a:xfrm>
          <a:prstGeom prst="ellipse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3088055" y="2868137"/>
            <a:ext cx="977900" cy="975678"/>
          </a:xfrm>
          <a:prstGeom prst="ellips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2599105" y="4166965"/>
            <a:ext cx="977900" cy="975678"/>
          </a:xfrm>
          <a:prstGeom prst="ellipse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775200" y="4166965"/>
            <a:ext cx="977900" cy="975678"/>
          </a:xfrm>
          <a:prstGeom prst="ellipse">
            <a:avLst/>
          </a:prstGeom>
          <a:solidFill>
            <a:srgbClr val="7030A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6529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3501" y="1516699"/>
            <a:ext cx="1224503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653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29371" y="1724025"/>
            <a:ext cx="116205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345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38003" y="3009900"/>
            <a:ext cx="1536700" cy="164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345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33999" y="3009900"/>
            <a:ext cx="2446105" cy="164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3460" name="Picture 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33998" y="3009901"/>
            <a:ext cx="3193488" cy="163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3461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429372" y="4620539"/>
            <a:ext cx="1121687" cy="172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标题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8153400" cy="990600"/>
          </a:xfrm>
        </p:spPr>
        <p:txBody>
          <a:bodyPr/>
          <a:lstStyle/>
          <a:p>
            <a:r>
              <a:rPr lang="en-US" dirty="0" smtClean="0"/>
              <a:t>Meta path Generation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5724"/>
      </p:ext>
    </p:extLst>
  </p:cSld>
  <p:clrMapOvr>
    <a:masterClrMapping/>
  </p:clrMapOvr>
  <p:transition xmlns:p14="http://schemas.microsoft.com/office/powerpoint/2010/main" advTm="7597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Heterogeneous Information Network (HIN)</a:t>
            </a:r>
            <a:endParaRPr lang="en-US" dirty="0"/>
          </a:p>
        </p:txBody>
      </p:sp>
      <p:pic>
        <p:nvPicPr>
          <p:cNvPr id="4" name="Picture 3" descr="RTEmagicC_yago_logo_mainpage.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22" y="1657350"/>
            <a:ext cx="2540000" cy="1257300"/>
          </a:xfrm>
          <a:prstGeom prst="rect">
            <a:avLst/>
          </a:prstGeom>
        </p:spPr>
      </p:pic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86" y="1439333"/>
            <a:ext cx="4912927" cy="1919112"/>
          </a:xfrm>
          <a:prstGeom prst="rect">
            <a:avLst/>
          </a:prstGeom>
        </p:spPr>
      </p:pic>
      <p:pic>
        <p:nvPicPr>
          <p:cNvPr id="6" name="Picture 5" descr="DBpediaLogoFu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63" y="3886944"/>
            <a:ext cx="3140689" cy="1940946"/>
          </a:xfrm>
          <a:prstGeom prst="rect">
            <a:avLst/>
          </a:prstGeom>
        </p:spPr>
      </p:pic>
      <p:pic>
        <p:nvPicPr>
          <p:cNvPr id="7" name="Picture 6" descr="static-grap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619" y="3740057"/>
            <a:ext cx="4380492" cy="266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8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2: Node Class Generation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Why node classes?</a:t>
            </a:r>
          </a:p>
          <a:p>
            <a:pPr lvl="1"/>
            <a:r>
              <a:rPr lang="en-US" altLang="zh-CN" dirty="0" smtClean="0"/>
              <a:t>A link only meta path may introduce some unrelated result pairs</a:t>
            </a:r>
            <a:endParaRPr lang="en-US" altLang="zh-CN" dirty="0"/>
          </a:p>
          <a:p>
            <a:pPr lvl="1"/>
            <a:r>
              <a:rPr lang="en-US" altLang="zh-CN" dirty="0" smtClean="0"/>
              <a:t>It is less specific than</a:t>
            </a:r>
          </a:p>
          <a:p>
            <a:pPr lvl="1"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Solution : Lowest Common Ancestor(LCA)</a:t>
            </a:r>
          </a:p>
          <a:p>
            <a:pPr lvl="2"/>
            <a:r>
              <a:rPr lang="en-US" altLang="zh-CN" dirty="0" smtClean="0"/>
              <a:t> Record the LCA in the node of </a:t>
            </a:r>
            <a:r>
              <a:rPr lang="en-US" altLang="zh-CN" dirty="0" err="1" smtClean="0"/>
              <a:t>GreedyTree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7554" y="2987718"/>
            <a:ext cx="12096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81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62991" y="2954381"/>
            <a:ext cx="27051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图片 13" descr="Drawing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008" y="4807846"/>
            <a:ext cx="3782060" cy="15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62980"/>
      </p:ext>
    </p:extLst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sz="5100" dirty="0" smtClean="0"/>
              <a:t>Datasets</a:t>
            </a:r>
            <a:endParaRPr lang="en-US" altLang="zh-CN" sz="5100" dirty="0"/>
          </a:p>
          <a:p>
            <a:pPr lvl="1"/>
            <a:r>
              <a:rPr lang="en-US" altLang="zh-CN" sz="5100" dirty="0"/>
              <a:t>DBLP </a:t>
            </a:r>
            <a:r>
              <a:rPr lang="en-US" altLang="zh-CN" sz="5100" dirty="0" smtClean="0"/>
              <a:t>(4 areas</a:t>
            </a:r>
            <a:r>
              <a:rPr lang="en-US" altLang="zh-CN" sz="5100" dirty="0"/>
              <a:t>) </a:t>
            </a:r>
          </a:p>
          <a:p>
            <a:pPr lvl="2"/>
            <a:r>
              <a:rPr lang="en-US" altLang="zh-CN" sz="3800" dirty="0"/>
              <a:t>(Database, Data Mining, </a:t>
            </a:r>
            <a:r>
              <a:rPr lang="en-US" altLang="zh-CN" sz="3800" dirty="0" smtClean="0"/>
              <a:t>Artificial Intelligence, Information </a:t>
            </a:r>
            <a:r>
              <a:rPr lang="en-US" altLang="zh-CN" sz="3800" dirty="0"/>
              <a:t>Retrieval). </a:t>
            </a:r>
          </a:p>
          <a:p>
            <a:pPr lvl="2"/>
            <a:r>
              <a:rPr lang="en-US" altLang="zh-CN" sz="3800" dirty="0"/>
              <a:t>14376 papers, 14475 authors, 8920 topics, 20 venues. </a:t>
            </a:r>
          </a:p>
          <a:p>
            <a:pPr lvl="1"/>
            <a:r>
              <a:rPr lang="en-US" altLang="zh-CN" sz="5100" dirty="0" err="1"/>
              <a:t>Yago</a:t>
            </a:r>
            <a:endParaRPr lang="en-US" altLang="zh-CN" sz="5100" dirty="0"/>
          </a:p>
          <a:p>
            <a:pPr lvl="2"/>
            <a:r>
              <a:rPr lang="en-US" altLang="zh-CN" sz="3800" dirty="0"/>
              <a:t>A Knowledge Base derived from Wikipedia, </a:t>
            </a:r>
            <a:r>
              <a:rPr lang="en-US" altLang="zh-CN" sz="3800" dirty="0" err="1"/>
              <a:t>WordNet</a:t>
            </a:r>
            <a:r>
              <a:rPr lang="en-US" altLang="zh-CN" sz="3800" dirty="0"/>
              <a:t> and </a:t>
            </a:r>
            <a:r>
              <a:rPr lang="en-US" altLang="zh-CN" sz="3800" dirty="0" err="1"/>
              <a:t>GeoNames</a:t>
            </a:r>
            <a:r>
              <a:rPr lang="en-US" altLang="zh-CN" sz="3800" dirty="0"/>
              <a:t>. </a:t>
            </a:r>
          </a:p>
          <a:p>
            <a:pPr lvl="2"/>
            <a:r>
              <a:rPr lang="en-US" altLang="zh-CN" sz="3800" dirty="0"/>
              <a:t>CORE Facts: 2.1 million nodes, 8 million edges, 125 edge types, 0.36 million node types</a:t>
            </a:r>
          </a:p>
          <a:p>
            <a:r>
              <a:rPr lang="en-US" altLang="zh-CN" sz="5400" dirty="0"/>
              <a:t>Link-prediction evaluation</a:t>
            </a:r>
          </a:p>
          <a:p>
            <a:pPr lvl="1"/>
            <a:r>
              <a:rPr lang="en-US" altLang="zh-CN" sz="4100" dirty="0"/>
              <a:t>Select </a:t>
            </a:r>
            <a:r>
              <a:rPr lang="en-US" altLang="zh-CN" sz="4100" b="1" i="1" dirty="0"/>
              <a:t>n</a:t>
            </a:r>
            <a:r>
              <a:rPr lang="en-US" altLang="zh-CN" sz="4100" dirty="0"/>
              <a:t> pairs of certain relationships as example pairs</a:t>
            </a:r>
          </a:p>
          <a:p>
            <a:pPr lvl="1"/>
            <a:r>
              <a:rPr lang="en-US" altLang="zh-CN" sz="4100" dirty="0"/>
              <a:t>Randomly select another </a:t>
            </a:r>
            <a:r>
              <a:rPr lang="en-US" altLang="zh-CN" sz="4100" b="1" i="1" dirty="0"/>
              <a:t>m</a:t>
            </a:r>
            <a:r>
              <a:rPr lang="en-US" altLang="zh-CN" sz="4100" dirty="0"/>
              <a:t> pairs to predict the links</a:t>
            </a:r>
          </a:p>
        </p:txBody>
      </p:sp>
    </p:spTree>
    <p:extLst>
      <p:ext uri="{BB962C8B-B14F-4D97-AF65-F5344CB8AC3E}">
        <p14:creationId xmlns:p14="http://schemas.microsoft.com/office/powerpoint/2010/main" val="3053133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0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0512" y="1922546"/>
            <a:ext cx="91440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1: Effectiveness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985582" y="1376998"/>
            <a:ext cx="10317418" cy="5950902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Baseline: enumerate all meta paths within a given max length L=1..4</a:t>
            </a:r>
          </a:p>
          <a:p>
            <a:pPr lvl="2"/>
            <a:r>
              <a:rPr lang="en-US" altLang="zh-CN" dirty="0" smtClean="0"/>
              <a:t>L is small </a:t>
            </a:r>
            <a:r>
              <a:rPr lang="en-US" altLang="zh-CN" dirty="0" smtClean="0">
                <a:sym typeface="Wingdings"/>
              </a:rPr>
              <a:t></a:t>
            </a:r>
            <a:r>
              <a:rPr lang="en-US" altLang="zh-CN" dirty="0" smtClean="0"/>
              <a:t> low recall. </a:t>
            </a:r>
          </a:p>
          <a:p>
            <a:pPr lvl="2"/>
            <a:r>
              <a:rPr lang="en-US" altLang="zh-CN" dirty="0" smtClean="0"/>
              <a:t>L is large </a:t>
            </a:r>
            <a:r>
              <a:rPr lang="en-US" altLang="zh-CN" dirty="0" smtClean="0">
                <a:sym typeface="Wingdings"/>
              </a:rPr>
              <a:t></a:t>
            </a:r>
            <a:r>
              <a:rPr lang="en-US" altLang="zh-CN" dirty="0" smtClean="0"/>
              <a:t> low precision.</a:t>
            </a:r>
          </a:p>
          <a:p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8200" y="4580136"/>
            <a:ext cx="356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ROC for link prediction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7341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38200" y="1402295"/>
            <a:ext cx="10515600" cy="4351338"/>
          </a:xfrm>
        </p:spPr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Yago</a:t>
            </a:r>
            <a:r>
              <a:rPr lang="en-US" dirty="0" smtClean="0"/>
              <a:t> </a:t>
            </a:r>
            <a:r>
              <a:rPr lang="en-US" dirty="0" err="1" smtClean="0"/>
              <a:t>citizenOf</a:t>
            </a:r>
            <a:endParaRPr lang="en-US" dirty="0" smtClean="0"/>
          </a:p>
          <a:p>
            <a:pPr lvl="1"/>
            <a:r>
              <a:rPr lang="en-US" dirty="0" smtClean="0"/>
              <a:t>Better than direct link(PCRW 1)</a:t>
            </a:r>
          </a:p>
          <a:p>
            <a:pPr lvl="1"/>
            <a:r>
              <a:rPr lang="en-US" dirty="0" smtClean="0"/>
              <a:t>Better than best PCRW 2</a:t>
            </a:r>
          </a:p>
          <a:p>
            <a:pPr lvl="1"/>
            <a:r>
              <a:rPr lang="en-US" dirty="0" smtClean="0"/>
              <a:t>Better than PCRW 3,4</a:t>
            </a:r>
            <a:endParaRPr lang="en-US" dirty="0"/>
          </a:p>
        </p:txBody>
      </p:sp>
      <p:pic>
        <p:nvPicPr>
          <p:cNvPr id="3287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1" y="3551238"/>
            <a:ext cx="3629025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87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5600" y="3903663"/>
            <a:ext cx="51435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34100" y="5884863"/>
            <a:ext cx="444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most relevant </a:t>
            </a:r>
            <a:r>
              <a:rPr lang="en-US" dirty="0" smtClean="0"/>
              <a:t>meta paths </a:t>
            </a:r>
            <a:r>
              <a:rPr lang="en-US" dirty="0"/>
              <a:t>for </a:t>
            </a:r>
            <a:r>
              <a:rPr lang="en-US" dirty="0" err="1"/>
              <a:t>citizenOf</a:t>
            </a:r>
            <a:endParaRPr 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36648" y="228600"/>
            <a:ext cx="8153400" cy="990600"/>
          </a:xfrm>
        </p:spPr>
        <p:txBody>
          <a:bodyPr/>
          <a:lstStyle/>
          <a:p>
            <a:r>
              <a:rPr lang="en-US" altLang="zh-CN" dirty="0" smtClean="0"/>
              <a:t>Experiment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069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100" y="1936750"/>
            <a:ext cx="9017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3: Efficiency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812800" y="158178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en-US" altLang="zh-CN" dirty="0" smtClean="0"/>
              <a:t>In </a:t>
            </a:r>
            <a:r>
              <a:rPr lang="en-US" altLang="zh-CN" dirty="0" err="1" smtClean="0"/>
              <a:t>Yago</a:t>
            </a:r>
            <a:r>
              <a:rPr lang="en-US" altLang="zh-CN" dirty="0" smtClean="0"/>
              <a:t>, 2 orders of magnitude better than paths with lengths more than 2.</a:t>
            </a:r>
          </a:p>
          <a:p>
            <a:pPr lvl="1"/>
            <a:r>
              <a:rPr lang="en-US" altLang="zh-CN" dirty="0" smtClean="0"/>
              <a:t>In DBLP, the running time is comparable to PCRW 5, but the accuracy is much better.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19700" y="4476234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Running time of FSPG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4323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Questions</a:t>
            </a:r>
            <a:endParaRPr lang="zh-CN" altLang="en-US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601527" y="1600201"/>
            <a:ext cx="10105407" cy="4882487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Where do meta paths come from?</a:t>
            </a:r>
          </a:p>
          <a:p>
            <a:pPr lvl="1"/>
            <a:r>
              <a:rPr lang="en-US" altLang="zh-CN" sz="2800" dirty="0" smtClean="0"/>
              <a:t>Provided by </a:t>
            </a:r>
            <a:r>
              <a:rPr lang="en-US" altLang="zh-CN" sz="2800" dirty="0"/>
              <a:t>experts </a:t>
            </a:r>
            <a:r>
              <a:rPr lang="en-US" altLang="zh-CN" sz="1800" dirty="0" smtClean="0"/>
              <a:t>[Sun </a:t>
            </a:r>
            <a:r>
              <a:rPr lang="en-US" altLang="zh-CN" sz="1800" dirty="0"/>
              <a:t>VLDB’11] </a:t>
            </a:r>
          </a:p>
          <a:p>
            <a:pPr lvl="2"/>
            <a:r>
              <a:rPr lang="en-US" altLang="zh-CN" sz="2800" dirty="0" smtClean="0"/>
              <a:t>Not easy for a complex schema!</a:t>
            </a:r>
            <a:endParaRPr lang="en-US" altLang="zh-CN" sz="2800" dirty="0"/>
          </a:p>
          <a:p>
            <a:pPr lvl="1"/>
            <a:r>
              <a:rPr lang="en-US" altLang="zh-CN" sz="2800" dirty="0"/>
              <a:t>Enumeration within a given </a:t>
            </a:r>
            <a:r>
              <a:rPr lang="en-US" altLang="zh-CN" sz="2800" dirty="0" smtClean="0"/>
              <a:t>length of meta paths</a:t>
            </a:r>
            <a:r>
              <a:rPr lang="en-US" sz="3200" dirty="0" smtClean="0"/>
              <a:t> </a:t>
            </a:r>
            <a:r>
              <a:rPr lang="en-US" sz="1800" dirty="0"/>
              <a:t>[Cohen ECML’11]</a:t>
            </a:r>
            <a:endParaRPr lang="en-US" altLang="zh-CN" sz="1800" dirty="0"/>
          </a:p>
          <a:p>
            <a:pPr lvl="2"/>
            <a:r>
              <a:rPr lang="en-US" altLang="zh-CN" sz="2800" dirty="0" smtClean="0"/>
              <a:t>How to find this length</a:t>
            </a:r>
            <a:r>
              <a:rPr lang="en-US" altLang="zh-CN" sz="2800" dirty="0"/>
              <a:t>?</a:t>
            </a:r>
            <a:r>
              <a:rPr lang="en-US" altLang="zh-CN" sz="2800" dirty="0" smtClean="0"/>
              <a:t> </a:t>
            </a:r>
            <a:endParaRPr lang="en-US" altLang="zh-CN" sz="2800" dirty="0" smtClean="0"/>
          </a:p>
          <a:p>
            <a:r>
              <a:rPr lang="en-US" altLang="zh-CN" sz="3600" dirty="0">
                <a:solidFill>
                  <a:srgbClr val="FF0000"/>
                </a:solidFill>
              </a:rPr>
              <a:t>Can a meta path be extended to capture </a:t>
            </a:r>
            <a:r>
              <a:rPr lang="en-US" altLang="zh-CN" sz="3600" i="1" dirty="0">
                <a:solidFill>
                  <a:srgbClr val="FF0000"/>
                </a:solidFill>
              </a:rPr>
              <a:t>non-path</a:t>
            </a:r>
            <a:r>
              <a:rPr lang="en-US" altLang="zh-CN" sz="3600" dirty="0">
                <a:solidFill>
                  <a:srgbClr val="FF0000"/>
                </a:solidFill>
              </a:rPr>
              <a:t> relationship?</a:t>
            </a:r>
          </a:p>
          <a:p>
            <a:pPr lvl="1"/>
            <a:endParaRPr lang="en-US" altLang="zh-CN" sz="3200" dirty="0" smtClean="0"/>
          </a:p>
          <a:p>
            <a:pPr lvl="1"/>
            <a:endParaRPr lang="en-US" altLang="zh-CN" sz="2800" dirty="0"/>
          </a:p>
        </p:txBody>
      </p:sp>
      <p:sp>
        <p:nvSpPr>
          <p:cNvPr id="5" name="Right Brace 4"/>
          <p:cNvSpPr/>
          <p:nvPr/>
        </p:nvSpPr>
        <p:spPr>
          <a:xfrm>
            <a:off x="10230556" y="1651000"/>
            <a:ext cx="649111" cy="23452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837334" y="2621849"/>
            <a:ext cx="124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>
            <a:off x="10227735" y="4052722"/>
            <a:ext cx="649111" cy="98777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834513" y="4318008"/>
            <a:ext cx="124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Part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9404294"/>
      </p:ext>
    </p:extLst>
  </p:cSld>
  <p:clrMapOvr>
    <a:masterClrMapping/>
  </p:clrMapOvr>
  <p:transition xmlns:p14="http://schemas.microsoft.com/office/powerpoint/2010/main" advTm="14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603603" y="4496509"/>
            <a:ext cx="9488528" cy="2256776"/>
            <a:chOff x="379372" y="4601224"/>
            <a:chExt cx="9488528" cy="2256776"/>
          </a:xfrm>
        </p:grpSpPr>
        <p:pic>
          <p:nvPicPr>
            <p:cNvPr id="7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72" y="4736942"/>
              <a:ext cx="8484230" cy="212105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95525" y="4601224"/>
              <a:ext cx="4667250" cy="5613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00650" y="5343987"/>
              <a:ext cx="4667250" cy="1447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Limitations of Meta Paths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 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paths?</a:t>
            </a:r>
            <a:endParaRPr lang="en-US" altLang="zh-CN" dirty="0" smtClean="0"/>
          </a:p>
          <a:p>
            <a:pPr lvl="1"/>
            <a:r>
              <a:rPr lang="en-US" altLang="zh-CN" dirty="0"/>
              <a:t>e</a:t>
            </a:r>
            <a:r>
              <a:rPr lang="en-US" altLang="zh-CN" dirty="0" smtClean="0"/>
              <a:t>.g</a:t>
            </a:r>
            <a:r>
              <a:rPr lang="en-US" altLang="zh-CN" dirty="0" smtClean="0"/>
              <a:t>., a </a:t>
            </a:r>
            <a:r>
              <a:rPr lang="en-US" altLang="zh-CN" dirty="0"/>
              <a:t>researcher wants to search for some authors who have published papers in the same </a:t>
            </a:r>
            <a:r>
              <a:rPr lang="en-US" altLang="zh-CN" dirty="0" smtClean="0"/>
              <a:t>venue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and</a:t>
            </a:r>
            <a:r>
              <a:rPr lang="en-US" altLang="zh-CN" dirty="0" smtClean="0"/>
              <a:t> </a:t>
            </a:r>
            <a:r>
              <a:rPr lang="en-US" altLang="zh-CN" dirty="0"/>
              <a:t>in the same topic with his papers.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603" y="3217311"/>
            <a:ext cx="4558597" cy="1138189"/>
          </a:xfrm>
          <a:prstGeom prst="rect">
            <a:avLst/>
          </a:prstGeom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4" y="3291840"/>
            <a:ext cx="5911128" cy="350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603603" y="4496509"/>
            <a:ext cx="9488528" cy="2256776"/>
            <a:chOff x="379372" y="4601224"/>
            <a:chExt cx="9488528" cy="2256776"/>
          </a:xfrm>
        </p:grpSpPr>
        <p:pic>
          <p:nvPicPr>
            <p:cNvPr id="7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72" y="4736942"/>
              <a:ext cx="8484230" cy="212105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95525" y="4601224"/>
              <a:ext cx="4667250" cy="5613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00650" y="5343987"/>
              <a:ext cx="4667250" cy="1447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Limitations of Meta Paths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paths?</a:t>
            </a:r>
            <a:endParaRPr lang="en-US" altLang="zh-CN" dirty="0" smtClean="0"/>
          </a:p>
          <a:p>
            <a:pPr lvl="1"/>
            <a:r>
              <a:rPr lang="en-US" altLang="zh-CN" dirty="0"/>
              <a:t>e</a:t>
            </a:r>
            <a:r>
              <a:rPr lang="en-US" altLang="zh-CN" dirty="0" smtClean="0"/>
              <a:t>.g</a:t>
            </a:r>
            <a:r>
              <a:rPr lang="en-US" altLang="zh-CN" dirty="0" smtClean="0"/>
              <a:t>., a </a:t>
            </a:r>
            <a:r>
              <a:rPr lang="en-US" altLang="zh-CN" dirty="0"/>
              <a:t>researcher wants to search for some authors who have published papers in the same </a:t>
            </a:r>
            <a:r>
              <a:rPr lang="en-US" altLang="zh-CN" dirty="0" smtClean="0"/>
              <a:t>venue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and</a:t>
            </a:r>
            <a:r>
              <a:rPr lang="en-US" altLang="zh-CN" dirty="0" smtClean="0"/>
              <a:t> </a:t>
            </a:r>
            <a:r>
              <a:rPr lang="en-US" altLang="zh-CN" dirty="0"/>
              <a:t>in the same topic with his papers.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603" y="3217311"/>
            <a:ext cx="4558597" cy="1138189"/>
          </a:xfrm>
          <a:prstGeom prst="rect">
            <a:avLst/>
          </a:prstGeom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4" y="3291840"/>
            <a:ext cx="5911128" cy="350187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27103" y="5250289"/>
            <a:ext cx="627961" cy="577634"/>
          </a:xfrm>
          <a:prstGeom prst="ellipse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30496" y="4355500"/>
            <a:ext cx="804232" cy="421672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40353" y="4355500"/>
            <a:ext cx="804232" cy="421672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06277" y="5354198"/>
            <a:ext cx="738308" cy="395744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42222" y="3317078"/>
            <a:ext cx="684881" cy="77018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36020" y="3321524"/>
            <a:ext cx="684881" cy="77018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603603" y="4496509"/>
            <a:ext cx="9488528" cy="2256776"/>
            <a:chOff x="379372" y="4601224"/>
            <a:chExt cx="9488528" cy="2256776"/>
          </a:xfrm>
        </p:grpSpPr>
        <p:pic>
          <p:nvPicPr>
            <p:cNvPr id="7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372" y="4736942"/>
              <a:ext cx="8484230" cy="212105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95525" y="4601224"/>
              <a:ext cx="4667250" cy="5613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200650" y="5343987"/>
              <a:ext cx="4667250" cy="14473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Limitations of Meta Paths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 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paths?</a:t>
            </a:r>
            <a:endParaRPr lang="en-US" altLang="zh-CN" dirty="0" smtClean="0"/>
          </a:p>
          <a:p>
            <a:pPr lvl="1"/>
            <a:r>
              <a:rPr lang="en-US" altLang="zh-CN" dirty="0"/>
              <a:t>e</a:t>
            </a:r>
            <a:r>
              <a:rPr lang="en-US" altLang="zh-CN" dirty="0" smtClean="0"/>
              <a:t>.g</a:t>
            </a:r>
            <a:r>
              <a:rPr lang="en-US" altLang="zh-CN" dirty="0" smtClean="0"/>
              <a:t>., a </a:t>
            </a:r>
            <a:r>
              <a:rPr lang="en-US" altLang="zh-CN" dirty="0"/>
              <a:t>researcher wants to search for some authors who have published papers in the same </a:t>
            </a:r>
            <a:r>
              <a:rPr lang="en-US" altLang="zh-CN" dirty="0" smtClean="0"/>
              <a:t>venue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and</a:t>
            </a:r>
            <a:r>
              <a:rPr lang="en-US" altLang="zh-CN" dirty="0" smtClean="0"/>
              <a:t> </a:t>
            </a:r>
            <a:r>
              <a:rPr lang="en-US" altLang="zh-CN" dirty="0"/>
              <a:t>in the same topic with his papers.</a:t>
            </a:r>
            <a:r>
              <a:rPr lang="zh-CN" altLang="zh-CN" dirty="0"/>
              <a:t>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603" y="3217311"/>
            <a:ext cx="4558597" cy="1138189"/>
          </a:xfrm>
          <a:prstGeom prst="rect">
            <a:avLst/>
          </a:prstGeom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4" y="3291840"/>
            <a:ext cx="5911128" cy="350187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510683" y="5239272"/>
            <a:ext cx="627961" cy="577634"/>
          </a:xfrm>
          <a:prstGeom prst="ellipse">
            <a:avLst/>
          </a:prstGeom>
          <a:solidFill>
            <a:srgbClr val="00B0F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99378" y="4355500"/>
            <a:ext cx="804232" cy="421672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22548" y="4355500"/>
            <a:ext cx="804232" cy="421672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58521" y="5341234"/>
            <a:ext cx="832119" cy="395744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14900" y="3321524"/>
            <a:ext cx="684881" cy="77018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36020" y="3321524"/>
            <a:ext cx="684881" cy="770180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005544" y="5250289"/>
            <a:ext cx="627961" cy="577634"/>
          </a:xfrm>
          <a:prstGeom prst="ellipse">
            <a:avLst/>
          </a:prstGeom>
          <a:solidFill>
            <a:srgbClr val="00B0F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48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Our Contributions for Part 2: </a:t>
            </a:r>
            <a:br>
              <a:rPr kumimoji="1" lang="en-US" altLang="zh-CN" dirty="0" smtClean="0"/>
            </a:br>
            <a:r>
              <a:rPr kumimoji="1" lang="en-US" altLang="zh-CN" dirty="0" smtClean="0"/>
              <a:t>Meta Structure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0534" y="2178403"/>
            <a:ext cx="10515600" cy="3649486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A meta structure is 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directed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acyclic graph (DAG) with a single source </a:t>
            </a:r>
            <a:r>
              <a:rPr kumimoji="1" lang="en-US" altLang="zh-CN" dirty="0" smtClean="0"/>
              <a:t>and sink </a:t>
            </a:r>
            <a:r>
              <a:rPr kumimoji="1" lang="en-US" altLang="zh-CN" dirty="0"/>
              <a:t>(target) </a:t>
            </a:r>
            <a:r>
              <a:rPr kumimoji="1" lang="en-US" altLang="zh-CN" dirty="0" smtClean="0"/>
              <a:t>node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e</a:t>
            </a:r>
            <a:r>
              <a:rPr kumimoji="1" lang="en-US" altLang="zh-CN" dirty="0" smtClean="0"/>
              <a:t>xpressive than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path.</a:t>
            </a:r>
            <a:r>
              <a:rPr kumimoji="1" lang="zh-CN" altLang="en-US" dirty="0" smtClean="0"/>
              <a:t>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13" y="3189712"/>
            <a:ext cx="6020401" cy="16947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85332" y="6001224"/>
            <a:ext cx="9722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[Huang KDD’16] ZP. Huang “Meta Structure: Computing Relevance on Large Heterogeneous Information Networks” KDD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2016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kdd2016.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55" y="318144"/>
            <a:ext cx="3753556" cy="1528863"/>
          </a:xfrm>
          <a:prstGeom prst="rect">
            <a:avLst/>
          </a:prstGeom>
          <a:solidFill>
            <a:srgbClr val="3366FF"/>
          </a:solidFill>
        </p:spPr>
      </p:pic>
    </p:spTree>
    <p:extLst>
      <p:ext uri="{BB962C8B-B14F-4D97-AF65-F5344CB8AC3E}">
        <p14:creationId xmlns:p14="http://schemas.microsoft.com/office/powerpoint/2010/main" val="261641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1281" cy="3335333"/>
          </a:xfrm>
        </p:spPr>
        <p:txBody>
          <a:bodyPr>
            <a:normAutofit/>
          </a:bodyPr>
          <a:lstStyle/>
          <a:p>
            <a:r>
              <a:rPr lang="en-US" altLang="zh-CN" dirty="0"/>
              <a:t>Heterogeneous Information Network (HIN)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图片 8" descr="ya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371" y="926432"/>
            <a:ext cx="5275629" cy="5931568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392372" y="2191658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299515" y="2191658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751757" y="1814289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118087" y="1429612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841502" y="1045028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392372" y="4172858"/>
            <a:ext cx="1095515" cy="9216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4130405">
            <a:off x="5751756" y="5094514"/>
            <a:ext cx="547758" cy="391886"/>
          </a:xfrm>
          <a:prstGeom prst="rightArrow">
            <a:avLst/>
          </a:prstGeom>
          <a:solidFill>
            <a:schemeClr val="accent1">
              <a:lumMod val="7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568522" y="5094515"/>
            <a:ext cx="142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hasChild</a:t>
            </a:r>
            <a:endParaRPr lang="zh-CN" altLang="en-US" sz="2400" b="1" dirty="0"/>
          </a:p>
        </p:txBody>
      </p:sp>
      <p:sp>
        <p:nvSpPr>
          <p:cNvPr id="21" name="右箭头 20"/>
          <p:cNvSpPr/>
          <p:nvPr/>
        </p:nvSpPr>
        <p:spPr>
          <a:xfrm rot="9274374" flipH="1">
            <a:off x="6182898" y="3647107"/>
            <a:ext cx="1521285" cy="645106"/>
          </a:xfrm>
          <a:prstGeom prst="rightArrow">
            <a:avLst/>
          </a:prstGeom>
          <a:solidFill>
            <a:srgbClr val="FF00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 rot="20167407">
            <a:off x="6251877" y="3740221"/>
            <a:ext cx="142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citizenOf</a:t>
            </a:r>
            <a:endParaRPr lang="zh-CN" alt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2998922"/>
      </p:ext>
    </p:extLst>
  </p:cSld>
  <p:clrMapOvr>
    <a:masterClrMapping/>
  </p:clrMapOvr>
  <p:transition xmlns:p14="http://schemas.microsoft.com/office/powerpoint/2010/main" advTm="87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/>
      <p:bldP spid="21" grpId="0" animBg="1"/>
      <p:bldP spid="21" grpId="1" animBg="1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000" dirty="0" smtClean="0"/>
              <a:t>Relevance Measure 1: </a:t>
            </a:r>
            <a:r>
              <a:rPr kumimoji="1" lang="en-US" altLang="zh-CN" sz="4000" dirty="0" err="1" smtClean="0"/>
              <a:t>StructCount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394"/>
            <a:ext cx="10138614" cy="4546087"/>
          </a:xfrm>
        </p:spPr>
        <p:txBody>
          <a:bodyPr>
            <a:noAutofit/>
          </a:bodyPr>
          <a:lstStyle/>
          <a:p>
            <a:r>
              <a:rPr lang="en-US" altLang="zh-CN" sz="3200" i="1" dirty="0" err="1" smtClean="0"/>
              <a:t>StructCount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extension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of</a:t>
            </a:r>
            <a:r>
              <a:rPr lang="zh-CN" altLang="en-US" sz="3200" dirty="0" smtClean="0"/>
              <a:t> </a:t>
            </a:r>
            <a:r>
              <a:rPr lang="en-US" altLang="zh-CN" sz="3200" i="1" dirty="0" err="1" smtClean="0"/>
              <a:t>PathCount</a:t>
            </a:r>
            <a:endParaRPr lang="en-US" altLang="zh-CN" sz="3200" i="1" dirty="0" smtClean="0"/>
          </a:p>
          <a:p>
            <a:endParaRPr lang="en-US" altLang="zh-CN" sz="3200" i="1" dirty="0" smtClean="0"/>
          </a:p>
          <a:p>
            <a:r>
              <a:rPr lang="en-US" altLang="zh-CN" sz="3200" dirty="0" smtClean="0"/>
              <a:t>Given 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x</a:t>
            </a:r>
            <a:r>
              <a:rPr lang="en-US" altLang="zh-CN" sz="3200" i="1" dirty="0" smtClean="0"/>
              <a:t> </a:t>
            </a:r>
            <a:r>
              <a:rPr lang="en-US" altLang="zh-CN" sz="3200" dirty="0" smtClean="0"/>
              <a:t>and 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y</a:t>
            </a:r>
            <a:r>
              <a:rPr lang="en-US" altLang="zh-CN" sz="3200" dirty="0" smtClean="0"/>
              <a:t>, how many </a:t>
            </a:r>
            <a:r>
              <a:rPr lang="en-US" altLang="zh-CN" sz="3200" dirty="0" smtClean="0"/>
              <a:t>instances of meta-structure </a:t>
            </a:r>
            <a:r>
              <a:rPr lang="en-US" altLang="zh-CN" sz="3200" b="1" i="1" dirty="0" smtClean="0">
                <a:solidFill>
                  <a:srgbClr val="0000FF"/>
                </a:solidFill>
              </a:rPr>
              <a:t>S</a:t>
            </a:r>
            <a:r>
              <a:rPr lang="en-US" altLang="zh-CN" sz="3200" dirty="0" smtClean="0">
                <a:solidFill>
                  <a:srgbClr val="0000FF"/>
                </a:solidFill>
              </a:rPr>
              <a:t> </a:t>
            </a:r>
            <a:r>
              <a:rPr lang="en-US" altLang="zh-CN" sz="3200" dirty="0" smtClean="0"/>
              <a:t>connect 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x</a:t>
            </a:r>
            <a:r>
              <a:rPr lang="en-US" altLang="zh-CN" sz="32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/>
              <a:t>and 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y</a:t>
            </a:r>
            <a:r>
              <a:rPr lang="en-US" altLang="zh-CN" sz="3200" dirty="0" smtClean="0"/>
              <a:t>? </a:t>
            </a:r>
            <a:endParaRPr kumimoji="1" lang="en-US" altLang="zh-CN" sz="3200" dirty="0" smtClean="0"/>
          </a:p>
          <a:p>
            <a:endParaRPr kumimoji="1" lang="en-US" altLang="zh-CN" sz="3200" dirty="0" smtClean="0"/>
          </a:p>
          <a:p>
            <a:r>
              <a:rPr kumimoji="1" lang="en-US" altLang="zh-CN" sz="3200" dirty="0" err="1" smtClean="0"/>
              <a:t>StructCount</a:t>
            </a:r>
            <a:r>
              <a:rPr kumimoji="1" lang="en-US" altLang="zh-CN" sz="3200" dirty="0" smtClean="0"/>
              <a:t> </a:t>
            </a:r>
            <a:r>
              <a:rPr kumimoji="1" lang="en-US" altLang="zh-CN" sz="3200" dirty="0" smtClean="0"/>
              <a:t>biases towards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popular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objects with a large number of links.</a:t>
            </a:r>
          </a:p>
          <a:p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519208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Layers of Meta Structure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layer of meta structure is a t</a:t>
            </a:r>
            <a:r>
              <a:rPr lang="en-US" dirty="0" smtClean="0"/>
              <a:t>opological ordering of a DAG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69588" y="3060721"/>
            <a:ext cx="5705776" cy="1881145"/>
            <a:chOff x="2942925" y="2502705"/>
            <a:chExt cx="5705776" cy="1881145"/>
          </a:xfrm>
        </p:grpSpPr>
        <p:pic>
          <p:nvPicPr>
            <p:cNvPr id="6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2925" y="2777697"/>
              <a:ext cx="5705776" cy="160615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412537" y="2810592"/>
              <a:ext cx="890522" cy="1460193"/>
            </a:xfrm>
            <a:prstGeom prst="rect">
              <a:avLst/>
            </a:prstGeom>
            <a:solidFill>
              <a:srgbClr val="FF000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78824" y="2810591"/>
              <a:ext cx="1161825" cy="1460193"/>
            </a:xfrm>
            <a:prstGeom prst="rect">
              <a:avLst/>
            </a:prstGeom>
            <a:solidFill>
              <a:srgbClr val="92D05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40649" y="2819626"/>
              <a:ext cx="1172583" cy="1460193"/>
            </a:xfrm>
            <a:prstGeom prst="rect">
              <a:avLst/>
            </a:prstGeom>
            <a:solidFill>
              <a:srgbClr val="00B0F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13233" y="2825867"/>
              <a:ext cx="935468" cy="1460193"/>
            </a:xfrm>
            <a:prstGeom prst="rect">
              <a:avLst/>
            </a:prstGeom>
            <a:solidFill>
              <a:srgbClr val="00206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03059" y="2804351"/>
              <a:ext cx="1075765" cy="1460193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684707" y="251286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76205" y="25146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1163" y="251106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80238" y="251286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93465" y="25027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8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Relevance Measure 2: SCSE 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Structure Constrained Random Walk (SCSE): extension of PCRW.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953599" y="2697791"/>
            <a:ext cx="10133703" cy="3958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4" y="2336895"/>
            <a:ext cx="3512410" cy="988730"/>
          </a:xfrm>
          <a:prstGeom prst="rect">
            <a:avLst/>
          </a:prstGeom>
        </p:spPr>
      </p:pic>
      <p:pic>
        <p:nvPicPr>
          <p:cNvPr id="8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61" y="3279531"/>
            <a:ext cx="5587060" cy="3309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938" y="2445344"/>
            <a:ext cx="428685" cy="504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50623" y="2513125"/>
            <a:ext cx="7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1.0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088" y="3178733"/>
            <a:ext cx="1247949" cy="10955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547" y="3146819"/>
            <a:ext cx="1247949" cy="10955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83823" y="3743660"/>
            <a:ext cx="623456" cy="51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700734" y="3692539"/>
            <a:ext cx="623456" cy="549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05291" y="3441564"/>
            <a:ext cx="147918" cy="266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39790" y="3430132"/>
            <a:ext cx="147918" cy="266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77054" y="3327702"/>
            <a:ext cx="7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1225" y="6009886"/>
            <a:ext cx="7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0.25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505291" y="2938807"/>
            <a:ext cx="630989" cy="447226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107994" y="2961469"/>
            <a:ext cx="704760" cy="424564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6623017" y="4516507"/>
            <a:ext cx="781934" cy="4091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7831052" y="4460672"/>
            <a:ext cx="781934" cy="40911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9078366" y="4446121"/>
            <a:ext cx="781934" cy="4091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09" y="5422240"/>
            <a:ext cx="428685" cy="5048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7311" y="5498739"/>
            <a:ext cx="562053" cy="3334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6685" y="5695517"/>
            <a:ext cx="533474" cy="31436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6844" y="5340123"/>
            <a:ext cx="419158" cy="3524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6254" y="5521697"/>
            <a:ext cx="504895" cy="31436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5016" y="5431196"/>
            <a:ext cx="457264" cy="495369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7213278" y="5665450"/>
            <a:ext cx="249339" cy="923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3"/>
            <a:endCxn id="34" idx="1"/>
          </p:cNvCxnSpPr>
          <p:nvPr/>
        </p:nvCxnSpPr>
        <p:spPr>
          <a:xfrm flipV="1">
            <a:off x="7949364" y="5516360"/>
            <a:ext cx="197480" cy="14909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3"/>
            <a:endCxn id="33" idx="1"/>
          </p:cNvCxnSpPr>
          <p:nvPr/>
        </p:nvCxnSpPr>
        <p:spPr>
          <a:xfrm>
            <a:off x="7949364" y="5665450"/>
            <a:ext cx="137321" cy="1872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38606" y="5516360"/>
            <a:ext cx="208238" cy="14909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5" idx="1"/>
          </p:cNvCxnSpPr>
          <p:nvPr/>
        </p:nvCxnSpPr>
        <p:spPr>
          <a:xfrm>
            <a:off x="8553302" y="5516360"/>
            <a:ext cx="112952" cy="1625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35" idx="1"/>
          </p:cNvCxnSpPr>
          <p:nvPr/>
        </p:nvCxnSpPr>
        <p:spPr>
          <a:xfrm flipV="1">
            <a:off x="8563009" y="5678882"/>
            <a:ext cx="103245" cy="17382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9148723" y="5665450"/>
            <a:ext cx="249339" cy="923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520066" y="3376350"/>
            <a:ext cx="74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2481290" y="3261079"/>
            <a:ext cx="753035" cy="751523"/>
          </a:xfrm>
          <a:prstGeom prst="ellipse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94337" y="3311282"/>
            <a:ext cx="753035" cy="751523"/>
          </a:xfrm>
          <a:prstGeom prst="ellipse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8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21" y="2252867"/>
            <a:ext cx="9448800" cy="44599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Relevance Measure 2: SCSE </a:t>
            </a:r>
            <a:endParaRPr kumimoji="1"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1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05" y="1363228"/>
            <a:ext cx="3539265" cy="992130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55358"/>
            <a:ext cx="4077149" cy="2409655"/>
          </a:xfrm>
          <a:prstGeom prst="rect">
            <a:avLst/>
          </a:prstGeom>
        </p:spPr>
      </p:pic>
      <p:sp>
        <p:nvSpPr>
          <p:cNvPr id="8" name="Oval 63"/>
          <p:cNvSpPr/>
          <p:nvPr/>
        </p:nvSpPr>
        <p:spPr>
          <a:xfrm>
            <a:off x="6115310" y="5529385"/>
            <a:ext cx="3093817" cy="975728"/>
          </a:xfrm>
          <a:prstGeom prst="ellipse">
            <a:avLst/>
          </a:prstGeom>
          <a:solidFill>
            <a:schemeClr val="bg1">
              <a:alpha val="0"/>
            </a:schemeClr>
          </a:solidFill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34" y="1340554"/>
            <a:ext cx="5303467" cy="801319"/>
          </a:xfrm>
          <a:prstGeom prst="rect">
            <a:avLst/>
          </a:prstGeom>
          <a:ln>
            <a:solidFill>
              <a:srgbClr val="5B9BD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57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Relevance Measure </a:t>
            </a:r>
            <a:r>
              <a:rPr lang="en-US" sz="3600" dirty="0" smtClean="0"/>
              <a:t>3: BSCSE 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Biased Structure Constrained Random Walk (BSCSE): extension of BPCRW.</a:t>
            </a:r>
          </a:p>
          <a:p>
            <a:pPr lvl="1"/>
            <a:r>
              <a:rPr kumimoji="1" lang="en-US" altLang="zh-CN" dirty="0" smtClean="0"/>
              <a:t>A combination of SC and SCSE</a:t>
            </a:r>
          </a:p>
          <a:p>
            <a:pPr lvl="1"/>
            <a:r>
              <a:rPr kumimoji="1" lang="en-US" altLang="zh-CN" dirty="0" smtClean="0"/>
              <a:t>SC           0 </a:t>
            </a:r>
            <a:r>
              <a:rPr kumimoji="1" lang="en-US" altLang="zh-CN" dirty="0" smtClean="0">
                <a:sym typeface="Wingdings" panose="05000000000000000000" pitchFamily="2" charset="2"/>
              </a:rPr>
              <a:t>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/>
              <a:t>α </a:t>
            </a:r>
            <a:r>
              <a:rPr kumimoji="1" lang="en-US" altLang="zh-CN" dirty="0" smtClean="0">
                <a:sym typeface="Wingdings" panose="05000000000000000000" pitchFamily="2" charset="2"/>
              </a:rPr>
              <a:t></a:t>
            </a:r>
            <a:r>
              <a:rPr kumimoji="1" lang="en-US" altLang="zh-CN" dirty="0" smtClean="0"/>
              <a:t> </a:t>
            </a:r>
            <a:r>
              <a:rPr kumimoji="1" lang="en-US" altLang="zh-CN" dirty="0" smtClean="0"/>
              <a:t>1         SCSE</a:t>
            </a:r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4" y="3784316"/>
            <a:ext cx="7975491" cy="109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elevance Measures: Summary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520401"/>
              </p:ext>
            </p:extLst>
          </p:nvPr>
        </p:nvGraphicFramePr>
        <p:xfrm>
          <a:off x="1021082" y="1847139"/>
          <a:ext cx="9628991" cy="3135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140"/>
                <a:gridCol w="1933222"/>
                <a:gridCol w="6275629"/>
              </a:tblGrid>
              <a:tr h="783792">
                <a:tc>
                  <a:txBody>
                    <a:bodyPr/>
                    <a:lstStyle/>
                    <a:p>
                      <a:r>
                        <a:rPr lang="en-US" dirty="0" smtClean="0"/>
                        <a:t>Meta 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Meta </a:t>
                      </a:r>
                      <a:r>
                        <a:rPr lang="en-US" dirty="0" smtClean="0"/>
                        <a:t>Structure [KDD’16]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Meaning</a:t>
                      </a:r>
                      <a:endParaRPr lang="en-US" dirty="0"/>
                    </a:p>
                  </a:txBody>
                  <a:tcPr/>
                </a:tc>
              </a:tr>
              <a:tr h="78379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StructCount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 of meta-path/structure instances</a:t>
                      </a:r>
                      <a:endParaRPr lang="en-US" dirty="0"/>
                    </a:p>
                  </a:txBody>
                  <a:tcPr/>
                </a:tc>
              </a:tr>
              <a:tr h="783792">
                <a:tc>
                  <a:txBody>
                    <a:bodyPr/>
                    <a:lstStyle/>
                    <a:p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SCSE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Random walk probability on meta-path/structure</a:t>
                      </a:r>
                      <a:endParaRPr lang="en-US" dirty="0"/>
                    </a:p>
                  </a:txBody>
                  <a:tcPr/>
                </a:tc>
              </a:tr>
              <a:tr h="783792">
                <a:tc>
                  <a:txBody>
                    <a:bodyPr/>
                    <a:lstStyle/>
                    <a:p>
                      <a:r>
                        <a:rPr lang="en-US" dirty="0" smtClean="0"/>
                        <a:t>BPCRW</a:t>
                      </a:r>
                      <a:r>
                        <a:rPr lang="en-US" baseline="0" dirty="0" smtClean="0"/>
                        <a:t> [WWW’15]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BSCSE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Combination</a:t>
                      </a:r>
                      <a:r>
                        <a:rPr lang="en-US" baseline="0" dirty="0" smtClean="0"/>
                        <a:t> of count and probability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94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i-LTable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 the probability distribution starting from the </a:t>
            </a:r>
            <a:r>
              <a:rPr lang="en-US" dirty="0" err="1" smtClean="0"/>
              <a:t>i-th</a:t>
            </a:r>
            <a:r>
              <a:rPr lang="en-US" dirty="0" smtClean="0"/>
              <a:t> layer of a meta structure.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96" y="2709236"/>
            <a:ext cx="4632033" cy="3129752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475" y="5813635"/>
            <a:ext cx="3131114" cy="88139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756580"/>
              </p:ext>
            </p:extLst>
          </p:nvPr>
        </p:nvGraphicFramePr>
        <p:xfrm>
          <a:off x="7034887" y="3024415"/>
          <a:ext cx="3669554" cy="2789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777"/>
                <a:gridCol w="1834777"/>
              </a:tblGrid>
              <a:tr h="3984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Key / layer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984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&lt;ICDM, social&gt;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&lt;Pei, 1.0&gt;</a:t>
                      </a:r>
                      <a:endParaRPr lang="en-US" dirty="0"/>
                    </a:p>
                  </a:txBody>
                  <a:tcPr/>
                </a:tc>
              </a:tr>
              <a:tr h="39846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&lt;KDD, mining&gt;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&lt;Pei, 0.5&gt;</a:t>
                      </a:r>
                      <a:endParaRPr lang="en-US" dirty="0"/>
                    </a:p>
                  </a:txBody>
                  <a:tcPr/>
                </a:tc>
              </a:tr>
              <a:tr h="3984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&lt;Han, 0.5&gt;</a:t>
                      </a:r>
                      <a:endParaRPr lang="en-US" dirty="0"/>
                    </a:p>
                  </a:txBody>
                  <a:tcPr/>
                </a:tc>
              </a:tr>
              <a:tr h="3984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&lt;VLDB, efficient&gt;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&lt;Han, 1.0&gt;</a:t>
                      </a:r>
                      <a:endParaRPr lang="en-US" dirty="0"/>
                    </a:p>
                  </a:txBody>
                  <a:tcPr/>
                </a:tc>
              </a:tr>
              <a:tr h="3984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&lt;VLDB, privacy&gt;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&lt;Yang, 1.0&gt;</a:t>
                      </a:r>
                      <a:endParaRPr lang="en-US" dirty="0"/>
                    </a:p>
                  </a:txBody>
                  <a:tcPr/>
                </a:tc>
              </a:tr>
              <a:tr h="3984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&lt;AAAI, efficient&gt;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&lt;Yang, 1.0&gt;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28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Entity Resolution</a:t>
            </a:r>
          </a:p>
          <a:p>
            <a:r>
              <a:rPr lang="en-US" dirty="0" smtClean="0"/>
              <a:t>Relevance Ranking</a:t>
            </a:r>
          </a:p>
          <a:p>
            <a:r>
              <a:rPr lang="en-US" dirty="0" smtClean="0"/>
              <a:t>Clustering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76425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Experiments (</a:t>
            </a:r>
            <a:r>
              <a:rPr lang="en-US" altLang="zh-CN" dirty="0"/>
              <a:t>Effectiveness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402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Entity </a:t>
            </a:r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825625"/>
            <a:ext cx="7822474" cy="4351338"/>
          </a:xfrm>
        </p:spPr>
        <p:txBody>
          <a:bodyPr/>
          <a:lstStyle/>
          <a:p>
            <a:r>
              <a:rPr lang="en-US" dirty="0"/>
              <a:t>On YAGO, </a:t>
            </a:r>
            <a:r>
              <a:rPr lang="en-US" dirty="0" smtClean="0"/>
              <a:t>we have duplicated entities, e.g., </a:t>
            </a:r>
            <a:r>
              <a:rPr lang="en-US" i="1" dirty="0" err="1" smtClean="0">
                <a:solidFill>
                  <a:srgbClr val="0000FF"/>
                </a:solidFill>
              </a:rPr>
              <a:t>Barack_Obama</a:t>
            </a:r>
            <a:r>
              <a:rPr lang="en-US" dirty="0" smtClean="0"/>
              <a:t> and </a:t>
            </a:r>
            <a:r>
              <a:rPr lang="en-US" i="1" dirty="0" err="1" smtClean="0">
                <a:solidFill>
                  <a:srgbClr val="0000FF"/>
                </a:solidFill>
              </a:rPr>
              <a:t>Presidency_Of_Barack_Obama</a:t>
            </a:r>
            <a:endParaRPr lang="en-US" i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We </a:t>
            </a:r>
            <a:r>
              <a:rPr lang="en-US" dirty="0"/>
              <a:t>retrieve the top-k pairs; the high relevance of the node pairs indicates that the nodes are duplicated</a:t>
            </a:r>
            <a:endParaRPr lang="en-US" i="1" dirty="0"/>
          </a:p>
          <a:p>
            <a:r>
              <a:rPr lang="en-US" dirty="0" smtClean="0"/>
              <a:t>Area under PR-Curve (AUC)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689" y="2673966"/>
            <a:ext cx="3205414" cy="2444234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5601896"/>
              </p:ext>
            </p:extLst>
          </p:nvPr>
        </p:nvGraphicFramePr>
        <p:xfrm>
          <a:off x="431077" y="4461510"/>
          <a:ext cx="8229599" cy="2225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P</a:t>
                      </a:r>
                      <a:r>
                        <a:rPr lang="en-US" b="1" i="1" baseline="-25000" dirty="0" smtClean="0"/>
                        <a:t>1</a:t>
                      </a:r>
                      <a:endParaRPr lang="en-US" b="1" i="1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P</a:t>
                      </a:r>
                      <a:r>
                        <a:rPr lang="en-US" b="1" i="1" baseline="-25000" dirty="0" smtClean="0"/>
                        <a:t>2</a:t>
                      </a:r>
                      <a:endParaRPr lang="en-US" b="1" i="1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0.1324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0.0120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Linear Combination(optimal 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Meta Structure </a:t>
                      </a:r>
                      <a:r>
                        <a:rPr lang="en-US" b="1" i="1" dirty="0" smtClean="0"/>
                        <a:t>S</a:t>
                      </a:r>
                      <a:endParaRPr lang="en-US" b="1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BSCSE*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0.2898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0.2606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0.2920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0.5556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0.5640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0.5640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39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898" y="3892409"/>
            <a:ext cx="3541393" cy="18855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Relevance Ranking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relevance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venues 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DBLP_4_Area</a:t>
            </a:r>
            <a:r>
              <a:rPr kumimoji="1" lang="zh-CN" altLang="zh-CN" dirty="0" smtClean="0"/>
              <a:t>.</a:t>
            </a:r>
            <a:r>
              <a:rPr kumimoji="1" lang="en-US" altLang="zh-CN" dirty="0" smtClean="0"/>
              <a:t> </a:t>
            </a:r>
          </a:p>
          <a:p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 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relevant; 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 relevant; 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 strongly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relevant.</a:t>
            </a:r>
          </a:p>
          <a:p>
            <a:pPr lvl="1"/>
            <a:r>
              <a:rPr kumimoji="1" lang="en-US" altLang="zh-CN" dirty="0" smtClean="0"/>
              <a:t>E.g., &lt;SIGMOD, VLDB&gt;: 2; &lt;SIGMOD, CIKM&gt;: 1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Normalized Discounted Cumulative Gain 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nDCG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8412210"/>
              </p:ext>
            </p:extLst>
          </p:nvPr>
        </p:nvGraphicFramePr>
        <p:xfrm>
          <a:off x="175260" y="3796612"/>
          <a:ext cx="8229599" cy="2225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P</a:t>
                      </a:r>
                      <a:r>
                        <a:rPr lang="en-US" b="1" i="1" baseline="-25000" dirty="0" smtClean="0"/>
                        <a:t>1</a:t>
                      </a:r>
                      <a:endParaRPr lang="en-US" b="1" i="1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P</a:t>
                      </a:r>
                      <a:r>
                        <a:rPr lang="en-US" b="1" i="1" baseline="-25000" dirty="0" smtClean="0"/>
                        <a:t>2</a:t>
                      </a:r>
                      <a:endParaRPr lang="en-US" b="1" i="1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0.8224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0.8901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0.8834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Linear Combination(optimal 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Meta Structure </a:t>
                      </a:r>
                      <a:r>
                        <a:rPr lang="en-US" b="1" i="1" dirty="0" smtClean="0"/>
                        <a:t>S</a:t>
                      </a:r>
                      <a:endParaRPr lang="en-US" b="1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BSCSE*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0.9104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0.9130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59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 1: Link Prediction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Coauthor prediction (which authors </a:t>
            </a:r>
            <a:r>
              <a:rPr lang="en-US" altLang="zh-CN" dirty="0"/>
              <a:t>from DB and AI </a:t>
            </a:r>
            <a:r>
              <a:rPr lang="en-US" altLang="zh-CN" dirty="0" smtClean="0"/>
              <a:t>collaborate?)</a:t>
            </a:r>
            <a:endParaRPr lang="en-US" altLang="zh-CN" dirty="0"/>
          </a:p>
          <a:p>
            <a:r>
              <a:rPr lang="en-US" altLang="zh-CN" dirty="0" smtClean="0"/>
              <a:t>Friendship prediction on </a:t>
            </a:r>
            <a:r>
              <a:rPr lang="en-US" altLang="zh-CN" dirty="0"/>
              <a:t>Social </a:t>
            </a:r>
            <a:r>
              <a:rPr lang="en-US" altLang="zh-CN" dirty="0" smtClean="0"/>
              <a:t>Network</a:t>
            </a:r>
            <a:endParaRPr lang="en-US" altLang="zh-CN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16318" y="3166546"/>
            <a:ext cx="5792223" cy="303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4404301"/>
      </p:ext>
    </p:extLst>
  </p:cSld>
  <p:clrMapOvr>
    <a:masterClrMapping/>
  </p:clrMapOvr>
  <p:transition xmlns:p14="http://schemas.microsoft.com/office/powerpoint/2010/main" advTm="359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784566" cy="4351338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lustering on venues in YAGO</a:t>
            </a:r>
          </a:p>
          <a:p>
            <a:r>
              <a:rPr lang="en-US" b="1" dirty="0" smtClean="0"/>
              <a:t>Normalized Mutual Information (NMI) </a:t>
            </a:r>
            <a:r>
              <a:rPr lang="en-US" dirty="0" smtClean="0"/>
              <a:t>and </a:t>
            </a:r>
            <a:r>
              <a:rPr lang="en-US" b="1" dirty="0" smtClean="0"/>
              <a:t>Purity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778" y="433525"/>
            <a:ext cx="3341476" cy="1779110"/>
          </a:xfrm>
          <a:prstGeom prst="rect">
            <a:avLst/>
          </a:prstGeom>
        </p:spPr>
      </p:pic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303135"/>
              </p:ext>
            </p:extLst>
          </p:nvPr>
        </p:nvGraphicFramePr>
        <p:xfrm>
          <a:off x="3918589" y="2246369"/>
          <a:ext cx="8229599" cy="2225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P</a:t>
                      </a:r>
                      <a:r>
                        <a:rPr lang="en-US" b="1" i="1" baseline="-25000" dirty="0" smtClean="0"/>
                        <a:t>1</a:t>
                      </a:r>
                      <a:endParaRPr lang="en-US" b="1" i="1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P</a:t>
                      </a:r>
                      <a:r>
                        <a:rPr lang="en-US" b="1" i="1" baseline="-25000" dirty="0" smtClean="0"/>
                        <a:t>2</a:t>
                      </a:r>
                      <a:endParaRPr lang="en-US" b="1" i="1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0.6866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0.6780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0.3595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0.6866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0.5157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Linear Combination(optimal 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Meta Structure 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BSCSE*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0.4932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0.6866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0.6780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0.3202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0.8065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0.8065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175852"/>
              </p:ext>
            </p:extLst>
          </p:nvPr>
        </p:nvGraphicFramePr>
        <p:xfrm>
          <a:off x="3918589" y="4538877"/>
          <a:ext cx="8229599" cy="2225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75657"/>
                <a:gridCol w="1175657"/>
                <a:gridCol w="1175657"/>
                <a:gridCol w="1175657"/>
                <a:gridCol w="1175657"/>
                <a:gridCol w="1175657"/>
                <a:gridCol w="117565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P</a:t>
                      </a:r>
                      <a:r>
                        <a:rPr lang="en-US" b="1" i="1" baseline="-25000" dirty="0" smtClean="0"/>
                        <a:t>1</a:t>
                      </a:r>
                      <a:endParaRPr lang="en-US" b="1" i="1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b="1" i="1" dirty="0" smtClean="0"/>
                        <a:t>P</a:t>
                      </a:r>
                      <a:r>
                        <a:rPr lang="en-US" b="1" i="1" baseline="-25000" dirty="0" smtClean="0"/>
                        <a:t>2</a:t>
                      </a:r>
                      <a:endParaRPr lang="en-US" b="1" i="1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Linear Combination(optimal 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Meta Structure 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Measure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PCRW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PathSim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BSCSE*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3.50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97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(Efficiency)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Comparable efficiency as meta path-based methods (No index)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i</a:t>
            </a:r>
            <a:r>
              <a:rPr lang="en-US" dirty="0" err="1"/>
              <a:t>-</a:t>
            </a:r>
            <a:r>
              <a:rPr lang="en-US" altLang="zh-CN" dirty="0" err="1"/>
              <a:t>LTable</a:t>
            </a:r>
            <a:r>
              <a:rPr lang="en-US" altLang="zh-CN" dirty="0"/>
              <a:t>: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77" y="2480350"/>
            <a:ext cx="8705658" cy="1324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807" y="4533901"/>
            <a:ext cx="5525271" cy="22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632176" y="1825625"/>
            <a:ext cx="10188221" cy="4351338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We examine relevance measures for HINs.</a:t>
            </a:r>
            <a:endParaRPr lang="en-US" altLang="zh-CN" sz="3600" dirty="0"/>
          </a:p>
          <a:p>
            <a:r>
              <a:rPr lang="en-US" altLang="zh-CN" sz="3600" dirty="0" smtClean="0"/>
              <a:t>We study how to learn meta paths based on example pairs.</a:t>
            </a:r>
          </a:p>
          <a:p>
            <a:r>
              <a:rPr lang="en-US" altLang="zh-CN" sz="3600" dirty="0" smtClean="0"/>
              <a:t>The meta structure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effectively evaluates </a:t>
            </a:r>
            <a:r>
              <a:rPr lang="en-US" altLang="zh-CN" sz="3600" dirty="0" smtClean="0"/>
              <a:t>the relevance between HIN nodes </a:t>
            </a:r>
            <a:r>
              <a:rPr lang="en-US" altLang="zh-CN" sz="3600" dirty="0" smtClean="0"/>
              <a:t>connected with </a:t>
            </a:r>
            <a:r>
              <a:rPr lang="en-US" altLang="zh-CN" sz="3600" dirty="0" smtClean="0"/>
              <a:t>complex relationships.</a:t>
            </a:r>
          </a:p>
          <a:p>
            <a:endParaRPr lang="en-US" altLang="zh-CN" sz="3600" dirty="0" smtClean="0"/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077332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r>
              <a:rPr lang="en-US" altLang="zh-CN" dirty="0" smtClean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429" y="1825624"/>
            <a:ext cx="11123406" cy="5032375"/>
          </a:xfrm>
        </p:spPr>
        <p:txBody>
          <a:bodyPr>
            <a:normAutofit lnSpcReduction="10000"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[</a:t>
            </a:r>
            <a:r>
              <a:rPr lang="en-US" sz="1600" b="1" dirty="0" err="1">
                <a:solidFill>
                  <a:srgbClr val="FF0000"/>
                </a:solidFill>
              </a:rPr>
              <a:t>Meng</a:t>
            </a:r>
            <a:r>
              <a:rPr lang="en-US" sz="1600" b="1" dirty="0">
                <a:solidFill>
                  <a:srgbClr val="FF0000"/>
                </a:solidFill>
              </a:rPr>
              <a:t> WWW’15] CP. </a:t>
            </a:r>
            <a:r>
              <a:rPr lang="en-US" sz="1600" b="1" dirty="0" err="1">
                <a:solidFill>
                  <a:srgbClr val="FF0000"/>
                </a:solidFill>
              </a:rPr>
              <a:t>Meng</a:t>
            </a:r>
            <a:r>
              <a:rPr lang="en-US" sz="1600" b="1" dirty="0">
                <a:solidFill>
                  <a:srgbClr val="FF0000"/>
                </a:solidFill>
              </a:rPr>
              <a:t> “Discovering Meta-Paths in Large Heterogeneous Information Networks” WWW 2015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[Huang KDD’16] ZP. Huang “Meta Structure: Computing Relevance on Large Heterogeneous Information Networks” KDD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2016</a:t>
            </a:r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altLang="zh-CN" sz="1600" dirty="0" smtClean="0"/>
              <a:t>[</a:t>
            </a:r>
            <a:r>
              <a:rPr lang="en-US" altLang="zh-CN" sz="1600" dirty="0"/>
              <a:t>Yu EDBT’13]: </a:t>
            </a:r>
            <a:r>
              <a:rPr lang="en-US" sz="1600" dirty="0"/>
              <a:t>] C. Shi , P. </a:t>
            </a:r>
            <a:r>
              <a:rPr lang="en-US" sz="1600" dirty="0" err="1"/>
              <a:t>Yu“Relevance</a:t>
            </a:r>
            <a:r>
              <a:rPr lang="en-US" sz="1600" dirty="0"/>
              <a:t> Search in Heterogeneous Network” EDBT’13</a:t>
            </a:r>
          </a:p>
          <a:p>
            <a:r>
              <a:rPr lang="en-US" sz="1600" dirty="0"/>
              <a:t>[Han VLDB’11] Y. Sun, J. Han, X. Yan, P. S. Yu, and T. Wu, “</a:t>
            </a:r>
            <a:r>
              <a:rPr lang="en-US" sz="1600" dirty="0" err="1"/>
              <a:t>PathSim</a:t>
            </a:r>
            <a:r>
              <a:rPr lang="en-US" sz="1600" dirty="0"/>
              <a:t>: Meta Path-Based Top-K Similarity Search in Heterogeneous Information Networks”, VLDB'11</a:t>
            </a:r>
          </a:p>
          <a:p>
            <a:r>
              <a:rPr lang="en-US" sz="1600" dirty="0"/>
              <a:t>[Han ASONAM’11] Y. Sun, R. Barber, M. Gupta, C. </a:t>
            </a:r>
            <a:r>
              <a:rPr lang="en-US" sz="1600" dirty="0" err="1"/>
              <a:t>Aggarwal</a:t>
            </a:r>
            <a:r>
              <a:rPr lang="en-US" sz="1600" dirty="0"/>
              <a:t> and J. Han, "Co-Author Relationship Prediction in Heterogeneous Bibliographic Networks", ASONAM'11</a:t>
            </a:r>
          </a:p>
          <a:p>
            <a:r>
              <a:rPr lang="en-US" sz="1600" dirty="0"/>
              <a:t>[Han CIMK’12]Y. Sun, R. Barber, M. Gupta, C. </a:t>
            </a:r>
            <a:r>
              <a:rPr lang="en-US" sz="1600" dirty="0" err="1"/>
              <a:t>Aggarwal</a:t>
            </a:r>
            <a:r>
              <a:rPr lang="en-US" sz="1600" dirty="0"/>
              <a:t> and J. Han, "Meta-Path Selection with User Guided Object Clustering in Heterogeneous Information Networks ", CIKM'12</a:t>
            </a:r>
          </a:p>
          <a:p>
            <a:r>
              <a:rPr lang="en-US" sz="1600" dirty="0"/>
              <a:t>[Sun VLDB’11]L. Sun, R. Cheng and etc  On Link-based Similarity join, VLDB 2011</a:t>
            </a:r>
          </a:p>
          <a:p>
            <a:r>
              <a:rPr lang="en-US" sz="1600" dirty="0"/>
              <a:t>[Han KDD’12]J. Han, Y. Sun,  X. Yan,  and P. S. Yu, “Mining Heterogeneous Information Networks“</a:t>
            </a:r>
          </a:p>
          <a:p>
            <a:r>
              <a:rPr lang="en-US" sz="1600" dirty="0"/>
              <a:t>[Cohen ECML’11]W. Cohen, N. Lao “Relational Retrieval Using a Combination of Path-Constrained Random Walks” ECML 2011</a:t>
            </a:r>
          </a:p>
          <a:p>
            <a:r>
              <a:rPr lang="en-US" sz="1600" dirty="0"/>
              <a:t>[Weinberger JMLR’09] Weinberger “Distance Metric Learning for Large Margin</a:t>
            </a:r>
          </a:p>
          <a:p>
            <a:pPr>
              <a:buNone/>
            </a:pPr>
            <a:r>
              <a:rPr lang="en-US" sz="1600" dirty="0"/>
              <a:t>       Nearest Neighbor </a:t>
            </a:r>
            <a:r>
              <a:rPr lang="en-US" sz="1600" dirty="0" err="1"/>
              <a:t>Classiﬁcation</a:t>
            </a:r>
            <a:r>
              <a:rPr lang="en-US" sz="1600" dirty="0"/>
              <a:t>” Journal of Machine Learning Research 10 (2009) 207-244</a:t>
            </a:r>
          </a:p>
          <a:p>
            <a:r>
              <a:rPr lang="en-US" sz="1600" dirty="0"/>
              <a:t>[Chopra CVPR’05]</a:t>
            </a:r>
            <a:r>
              <a:rPr lang="en-US" sz="1600" dirty="0" err="1"/>
              <a:t>S.Chopra</a:t>
            </a:r>
            <a:r>
              <a:rPr lang="en-US" sz="1600" dirty="0"/>
              <a:t> “Learning a similarity metric discriminatively, with application of face verification” CVPR </a:t>
            </a:r>
            <a:r>
              <a:rPr lang="en-US" sz="1600" dirty="0" smtClean="0"/>
              <a:t>2005</a:t>
            </a:r>
          </a:p>
          <a:p>
            <a:r>
              <a:rPr lang="en-US" sz="1600" dirty="0" smtClean="0"/>
              <a:t>[</a:t>
            </a:r>
            <a:r>
              <a:rPr lang="en-US" sz="1600" dirty="0" err="1" smtClean="0"/>
              <a:t>Efron</a:t>
            </a:r>
            <a:r>
              <a:rPr lang="en-US" sz="1600" dirty="0" smtClean="0"/>
              <a:t> Ann.Stat’04] </a:t>
            </a:r>
            <a:r>
              <a:rPr lang="en-US" sz="1600" dirty="0" err="1"/>
              <a:t>Efron</a:t>
            </a:r>
            <a:r>
              <a:rPr lang="en-US" sz="1600" dirty="0"/>
              <a:t>, Bradley, et al. "Least angle regression." </a:t>
            </a:r>
            <a:r>
              <a:rPr lang="en-US" sz="1600" i="1" dirty="0"/>
              <a:t>The Annals of statistics</a:t>
            </a:r>
            <a:r>
              <a:rPr lang="en-US" sz="1600" dirty="0"/>
              <a:t> 32.2 (2004): 407-499.</a:t>
            </a:r>
            <a:endParaRPr lang="en-US" sz="1600" dirty="0" smtClean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617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56" y="1825625"/>
            <a:ext cx="11029244" cy="4736042"/>
          </a:xfrm>
        </p:spPr>
        <p:txBody>
          <a:bodyPr/>
          <a:lstStyle/>
          <a:p>
            <a:r>
              <a:rPr lang="en-US" dirty="0" smtClean="0"/>
              <a:t>Dr. Reynold Cheng: </a:t>
            </a:r>
          </a:p>
          <a:p>
            <a:pPr lvl="1"/>
            <a:r>
              <a:rPr lang="en-US" dirty="0" smtClean="0"/>
              <a:t>URL: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</a:t>
            </a:r>
            <a:r>
              <a:rPr lang="en-US" dirty="0" smtClean="0">
                <a:hlinkClick r:id="rId2"/>
              </a:rPr>
              <a:t>/www.cs.hku.hk</a:t>
            </a:r>
            <a:r>
              <a:rPr lang="en-US" dirty="0">
                <a:hlinkClick r:id="rId2"/>
              </a:rPr>
              <a:t>/~ckcheng/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ckcheng@cs.hku.hk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Mr. </a:t>
            </a:r>
            <a:r>
              <a:rPr lang="en-US" dirty="0" err="1" smtClean="0"/>
              <a:t>Zhipeng</a:t>
            </a:r>
            <a:r>
              <a:rPr lang="en-US" dirty="0" smtClean="0"/>
              <a:t> Huang (PhD student):</a:t>
            </a:r>
          </a:p>
          <a:p>
            <a:pPr lvl="1"/>
            <a:r>
              <a:rPr lang="en-US" dirty="0" smtClean="0"/>
              <a:t>URL: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</a:t>
            </a:r>
            <a:r>
              <a:rPr lang="en-US" dirty="0" smtClean="0">
                <a:hlinkClick r:id="rId4"/>
              </a:rPr>
              <a:t>/www.cs.hku.hk</a:t>
            </a:r>
            <a:r>
              <a:rPr lang="en-US" dirty="0">
                <a:hlinkClick r:id="rId4"/>
              </a:rPr>
              <a:t>/~zphuang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email: </a:t>
            </a:r>
            <a:r>
              <a:rPr lang="en-US" dirty="0" smtClean="0">
                <a:hlinkClick r:id="rId5"/>
              </a:rPr>
              <a:t>zphuang@cs.hku.hk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Mr</a:t>
            </a:r>
            <a:r>
              <a:rPr lang="en-US" dirty="0"/>
              <a:t>. </a:t>
            </a:r>
            <a:r>
              <a:rPr lang="en-US" dirty="0" smtClean="0"/>
              <a:t>Jason </a:t>
            </a:r>
            <a:r>
              <a:rPr lang="en-US" dirty="0" err="1" smtClean="0"/>
              <a:t>Meng</a:t>
            </a:r>
            <a:r>
              <a:rPr lang="en-US" dirty="0" smtClean="0"/>
              <a:t> </a:t>
            </a:r>
            <a:r>
              <a:rPr lang="en-US" dirty="0" smtClean="0"/>
              <a:t>(Former MPhil, now Purdue PhD) 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Jason.mengcp</a:t>
            </a:r>
            <a:r>
              <a:rPr lang="en-US" dirty="0">
                <a:hlinkClick r:id="rId6"/>
              </a:rPr>
              <a:t>@gmail.com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imgres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8" t="8106" r="21417"/>
          <a:stretch/>
        </p:blipFill>
        <p:spPr>
          <a:xfrm>
            <a:off x="6025444" y="1114776"/>
            <a:ext cx="2441222" cy="2135717"/>
          </a:xfrm>
          <a:prstGeom prst="rect">
            <a:avLst/>
          </a:prstGeom>
        </p:spPr>
      </p:pic>
      <p:pic>
        <p:nvPicPr>
          <p:cNvPr id="4" name="Picture 3" descr="hku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7" t="15638" r="25747" b="41152"/>
          <a:stretch/>
        </p:blipFill>
        <p:spPr>
          <a:xfrm>
            <a:off x="7732889" y="3051438"/>
            <a:ext cx="1933223" cy="1980375"/>
          </a:xfrm>
          <a:prstGeom prst="rect">
            <a:avLst/>
          </a:prstGeom>
        </p:spPr>
      </p:pic>
      <p:pic>
        <p:nvPicPr>
          <p:cNvPr id="5" name="Picture 4" descr="imgres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9"/>
          <a:stretch/>
        </p:blipFill>
        <p:spPr>
          <a:xfrm>
            <a:off x="9031111" y="4840110"/>
            <a:ext cx="2032000" cy="17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99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Relevance based on Multiple Meta Paths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838200" y="1516698"/>
            <a:ext cx="8153400" cy="4695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Use a linear function </a:t>
            </a:r>
            <a:r>
              <a:rPr lang="en-US" altLang="zh-CN" b="1" i="1" dirty="0" smtClean="0"/>
              <a:t>F</a:t>
            </a:r>
            <a:r>
              <a:rPr lang="en-US" altLang="zh-CN" dirty="0" smtClean="0"/>
              <a:t> to combine the relevance scores of multiple meta paths</a:t>
            </a:r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</a:t>
            </a:r>
          </a:p>
          <a:p>
            <a:endParaRPr lang="zh-CN" altLang="en-US" dirty="0"/>
          </a:p>
        </p:txBody>
      </p:sp>
      <p:graphicFrame>
        <p:nvGraphicFramePr>
          <p:cNvPr id="400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144174"/>
              </p:ext>
            </p:extLst>
          </p:nvPr>
        </p:nvGraphicFramePr>
        <p:xfrm>
          <a:off x="1327416" y="2822571"/>
          <a:ext cx="371475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公式" r:id="rId5" imgW="2361960" imgH="914400" progId="Equation.3">
                  <p:embed/>
                </p:oleObj>
              </mc:Choice>
              <mc:Fallback>
                <p:oleObj name="公式" r:id="rId5" imgW="23619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416" y="2822571"/>
                        <a:ext cx="3714750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965010"/>
              </p:ext>
            </p:extLst>
          </p:nvPr>
        </p:nvGraphicFramePr>
        <p:xfrm>
          <a:off x="1381125" y="4457700"/>
          <a:ext cx="43942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公式" r:id="rId7" imgW="2793960" imgH="228600" progId="Equation.3">
                  <p:embed/>
                </p:oleObj>
              </mc:Choice>
              <mc:Fallback>
                <p:oleObj name="公式" r:id="rId7" imgW="2793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4457700"/>
                        <a:ext cx="4394200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374604"/>
              </p:ext>
            </p:extLst>
          </p:nvPr>
        </p:nvGraphicFramePr>
        <p:xfrm>
          <a:off x="1360488" y="5432425"/>
          <a:ext cx="17049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公式" r:id="rId9" imgW="939600" imgH="203040" progId="Equation.3">
                  <p:embed/>
                </p:oleObj>
              </mc:Choice>
              <mc:Fallback>
                <p:oleObj name="公式" r:id="rId9" imgW="939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0488" y="5432425"/>
                        <a:ext cx="1704975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584026"/>
              </p:ext>
            </p:extLst>
          </p:nvPr>
        </p:nvGraphicFramePr>
        <p:xfrm>
          <a:off x="1381125" y="4955643"/>
          <a:ext cx="1935162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公式" r:id="rId11" imgW="1066680" imgH="228600" progId="Equation.3">
                  <p:embed/>
                </p:oleObj>
              </mc:Choice>
              <mc:Fallback>
                <p:oleObj name="公式" r:id="rId11" imgW="1066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25" y="4955643"/>
                        <a:ext cx="1935162" cy="414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279702" y="3705792"/>
            <a:ext cx="5594675" cy="151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851" y="2875660"/>
            <a:ext cx="581106" cy="685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01120" y="2875660"/>
            <a:ext cx="571580" cy="666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0657" y="307015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12187" y="307015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788462" y="4263169"/>
            <a:ext cx="194398" cy="686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62769" y="4260073"/>
            <a:ext cx="194398" cy="6867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39821426"/>
      </p:ext>
    </p:extLst>
  </p:cSld>
  <p:clrMapOvr>
    <a:masterClrMapping/>
  </p:clrMapOvr>
  <p:transition xmlns:p14="http://schemas.microsoft.com/office/powerpoint/2010/main" advTm="79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 2: Recommendation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Promote product to customers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808" y="2893717"/>
            <a:ext cx="5521935" cy="3114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6623631"/>
      </p:ext>
    </p:extLst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771281" cy="3335333"/>
          </a:xfrm>
        </p:spPr>
        <p:txBody>
          <a:bodyPr>
            <a:normAutofit/>
          </a:bodyPr>
          <a:lstStyle/>
          <a:p>
            <a:r>
              <a:rPr lang="en-US" altLang="zh-CN" smtClean="0"/>
              <a:t>Fundamental question: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Relevance Computation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图片 8" descr="ya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371" y="926432"/>
            <a:ext cx="5275629" cy="5931568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5392372" y="2191658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299515" y="2191658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751757" y="1814289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118087" y="1429612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841502" y="1045028"/>
            <a:ext cx="1095515" cy="2612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392372" y="4172858"/>
            <a:ext cx="1095515" cy="921657"/>
          </a:xfrm>
          <a:prstGeom prst="ellipse">
            <a:avLst/>
          </a:prstGeom>
          <a:solidFill>
            <a:srgbClr val="FFFF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4130405">
            <a:off x="5751756" y="5094514"/>
            <a:ext cx="547758" cy="391886"/>
          </a:xfrm>
          <a:prstGeom prst="rightArrow">
            <a:avLst/>
          </a:prstGeom>
          <a:solidFill>
            <a:schemeClr val="accent1">
              <a:lumMod val="75000"/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568522" y="5094515"/>
            <a:ext cx="142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hasChild</a:t>
            </a:r>
            <a:endParaRPr lang="zh-CN" altLang="en-US" sz="2400" b="1" dirty="0"/>
          </a:p>
        </p:txBody>
      </p:sp>
      <p:sp>
        <p:nvSpPr>
          <p:cNvPr id="21" name="右箭头 20"/>
          <p:cNvSpPr/>
          <p:nvPr/>
        </p:nvSpPr>
        <p:spPr>
          <a:xfrm rot="9274374" flipH="1">
            <a:off x="6182898" y="3647107"/>
            <a:ext cx="1521285" cy="645106"/>
          </a:xfrm>
          <a:prstGeom prst="rightArrow">
            <a:avLst/>
          </a:prstGeom>
          <a:solidFill>
            <a:srgbClr val="FF0000">
              <a:alpha val="5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 rot="20167407">
            <a:off x="6251877" y="3740221"/>
            <a:ext cx="142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citizenOf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0358" y="3684779"/>
            <a:ext cx="4186161" cy="1077218"/>
          </a:xfrm>
          <a:prstGeom prst="rect">
            <a:avLst/>
          </a:prstGeom>
          <a:solidFill>
            <a:srgbClr val="FFFF00"/>
          </a:solidFill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Is </a:t>
            </a:r>
            <a:r>
              <a:rPr lang="en-US" sz="3200" dirty="0" smtClean="0">
                <a:solidFill>
                  <a:srgbClr val="FF0000"/>
                </a:solidFill>
              </a:rPr>
              <a:t>B. Obama </a:t>
            </a:r>
            <a:r>
              <a:rPr lang="en-US" sz="3200" i="1" dirty="0" smtClean="0"/>
              <a:t>relevant to </a:t>
            </a:r>
          </a:p>
          <a:p>
            <a:r>
              <a:rPr lang="en-US" sz="3200" dirty="0" smtClean="0">
                <a:solidFill>
                  <a:srgbClr val="0000FF"/>
                </a:solidFill>
              </a:rPr>
              <a:t>G. W. Bush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398667"/>
      </p:ext>
    </p:extLst>
  </p:cSld>
  <p:clrMapOvr>
    <a:masterClrMapping/>
  </p:clrMapOvr>
  <p:transition xmlns:p14="http://schemas.microsoft.com/office/powerpoint/2010/main" advTm="87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/>
      <p:bldP spid="21" grpId="0" animBg="1"/>
      <p:bldP spid="21" grpId="1" animBg="1"/>
      <p:bldP spid="22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Path </a:t>
            </a:r>
            <a:r>
              <a:rPr lang="en-US" dirty="0"/>
              <a:t>[Sun VLDB’11] 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617818" y="1314370"/>
            <a:ext cx="11031314" cy="525780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b="1" dirty="0" smtClean="0"/>
              <a:t>Meta path</a:t>
            </a:r>
            <a:r>
              <a:rPr lang="en-US" altLang="zh-CN" sz="3200" dirty="0" smtClean="0"/>
              <a:t>: a </a:t>
            </a:r>
            <a:r>
              <a:rPr lang="en-US" altLang="zh-CN" dirty="0" smtClean="0"/>
              <a:t>sequence of </a:t>
            </a:r>
            <a:r>
              <a:rPr lang="en-US" altLang="zh-CN" dirty="0" smtClean="0">
                <a:solidFill>
                  <a:srgbClr val="0000FF"/>
                </a:solidFill>
              </a:rPr>
              <a:t>node classes</a:t>
            </a:r>
            <a:r>
              <a:rPr lang="en-US" altLang="zh-CN" dirty="0" smtClean="0"/>
              <a:t> connected by </a:t>
            </a:r>
            <a:r>
              <a:rPr lang="en-US" altLang="zh-CN" dirty="0" smtClean="0">
                <a:solidFill>
                  <a:srgbClr val="0000FF"/>
                </a:solidFill>
              </a:rPr>
              <a:t>edge types</a:t>
            </a:r>
          </a:p>
          <a:p>
            <a:pPr>
              <a:buNone/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None/>
            </a:pPr>
            <a:endParaRPr lang="en-US" altLang="zh-CN" dirty="0" smtClean="0">
              <a:solidFill>
                <a:srgbClr val="0000FF"/>
              </a:solidFill>
            </a:endParaRPr>
          </a:p>
          <a:p>
            <a:pPr>
              <a:buNone/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None/>
            </a:pPr>
            <a:endParaRPr lang="en-US" altLang="zh-CN" dirty="0" smtClean="0">
              <a:solidFill>
                <a:srgbClr val="0000FF"/>
              </a:solidFill>
            </a:endParaRPr>
          </a:p>
          <a:p>
            <a:pPr>
              <a:buNone/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Meta paths can be used to define 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relevance</a:t>
            </a:r>
            <a:r>
              <a:rPr lang="en-US" altLang="zh-CN" dirty="0" smtClean="0">
                <a:solidFill>
                  <a:srgbClr val="000000"/>
                </a:solidFill>
              </a:rPr>
              <a:t> between 2 nodes.</a:t>
            </a:r>
          </a:p>
          <a:p>
            <a:pPr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98508" y="2494361"/>
            <a:ext cx="4390017" cy="3552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56639" y="2530539"/>
            <a:ext cx="4787900" cy="70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6440" y="2677900"/>
            <a:ext cx="5594675" cy="151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2116228"/>
      </p:ext>
    </p:extLst>
  </p:cSld>
  <p:clrMapOvr>
    <a:masterClrMapping/>
  </p:clrMapOvr>
  <p:transition xmlns:p14="http://schemas.microsoft.com/office/powerpoint/2010/main" advTm="53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79971" y="4158823"/>
            <a:ext cx="6479492" cy="2053291"/>
            <a:chOff x="2057401" y="5171006"/>
            <a:chExt cx="5594675" cy="1516163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57401" y="5171006"/>
              <a:ext cx="5594675" cy="1516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2057401" y="5713679"/>
              <a:ext cx="5594675" cy="973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Meta Path Relevance 1: Path Count (PC)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739422" y="1516698"/>
            <a:ext cx="10091569" cy="4695416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Path Count(PC)</a:t>
            </a:r>
            <a:r>
              <a:rPr lang="en-US" dirty="0" smtClean="0"/>
              <a:t> </a:t>
            </a:r>
            <a:r>
              <a:rPr lang="en-US" sz="1900" dirty="0" smtClean="0"/>
              <a:t>[Sun VLDB’11]  </a:t>
            </a:r>
          </a:p>
          <a:p>
            <a:pPr lvl="1"/>
            <a:r>
              <a:rPr lang="en-US" altLang="zh-CN" dirty="0" smtClean="0"/>
              <a:t> Number of the paths following a given meta path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PC(</a:t>
            </a:r>
            <a:r>
              <a:rPr lang="en-US" altLang="zh-CN" dirty="0" err="1" smtClean="0"/>
              <a:t>B.Obama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M.Obama</a:t>
            </a:r>
            <a:r>
              <a:rPr lang="en-US" altLang="zh-CN" dirty="0" smtClean="0"/>
              <a:t>) = 1+1=2, because there are two path instances.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PC biases popular objects with a large no. of links.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90896" y="4013776"/>
            <a:ext cx="3346076" cy="270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7261885"/>
      </p:ext>
    </p:extLst>
  </p:cSld>
  <p:clrMapOvr>
    <a:masterClrMapping/>
  </p:clrMapOvr>
  <p:transition xmlns:p14="http://schemas.microsoft.com/office/powerpoint/2010/main" advTm="79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Meta Path Relevance 2</a:t>
            </a:r>
            <a:r>
              <a:rPr lang="en-US" altLang="zh-CN" sz="3200" dirty="0"/>
              <a:t>: Path Constrained Random Walk(PCRW)</a:t>
            </a:r>
            <a:r>
              <a:rPr lang="en-US" sz="3200" dirty="0"/>
              <a:t> </a:t>
            </a:r>
            <a:endParaRPr lang="zh-CN" altLang="en-US" sz="3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CA42DB4-4120-6243-9A28-F8A062A028E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838199" y="1516698"/>
            <a:ext cx="10091569" cy="4695416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Path </a:t>
            </a:r>
            <a:r>
              <a:rPr lang="en-US" altLang="zh-CN" b="1" dirty="0"/>
              <a:t>Constrained Random Walk(PCRW)</a:t>
            </a:r>
            <a:r>
              <a:rPr lang="en-US" b="1" dirty="0"/>
              <a:t> </a:t>
            </a:r>
            <a:r>
              <a:rPr lang="en-US" sz="1900" b="1" dirty="0"/>
              <a:t>[Cohen KDD’11] </a:t>
            </a:r>
          </a:p>
          <a:p>
            <a:pPr lvl="1">
              <a:buClr>
                <a:srgbClr val="DD8047"/>
              </a:buClr>
            </a:pPr>
            <a:r>
              <a:rPr lang="en-US" altLang="zh-CN" dirty="0"/>
              <a:t>Transition </a:t>
            </a:r>
            <a:r>
              <a:rPr lang="en-US" altLang="zh-CN" dirty="0" smtClean="0"/>
              <a:t>probability [0, 1] </a:t>
            </a:r>
            <a:r>
              <a:rPr lang="en-US" altLang="zh-CN" dirty="0"/>
              <a:t>of a random walk following a given meta path. </a:t>
            </a:r>
          </a:p>
          <a:p>
            <a:pPr lvl="1">
              <a:buClr>
                <a:srgbClr val="DD8047"/>
              </a:buClr>
            </a:pPr>
            <a:endParaRPr lang="en-US" altLang="zh-CN" sz="1900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PCRW(</a:t>
            </a:r>
            <a:r>
              <a:rPr lang="en-US" altLang="zh-CN" dirty="0" err="1" smtClean="0"/>
              <a:t>B.Obama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M.Obama</a:t>
            </a:r>
            <a:r>
              <a:rPr lang="en-US" altLang="zh-CN" dirty="0" smtClean="0"/>
              <a:t>) = 2/(2*2)=0.5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79971" y="4158823"/>
            <a:ext cx="6479492" cy="2053291"/>
            <a:chOff x="2057401" y="5171006"/>
            <a:chExt cx="5594675" cy="1516163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57401" y="5171006"/>
              <a:ext cx="5594675" cy="1516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2057401" y="5713679"/>
              <a:ext cx="5594675" cy="9734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32153" y="3228332"/>
            <a:ext cx="4316699" cy="349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5907543"/>
      </p:ext>
    </p:extLst>
  </p:cSld>
  <p:clrMapOvr>
    <a:masterClrMapping/>
  </p:clrMapOvr>
  <p:transition xmlns:p14="http://schemas.microsoft.com/office/powerpoint/2010/main" advTm="796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7.5|7.6|0.6|2.1|1.2|10.6|0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13866</TotalTime>
  <Words>2684</Words>
  <Application>Microsoft Macintosh PowerPoint</Application>
  <PresentationFormat>Custom</PresentationFormat>
  <Paragraphs>595</Paragraphs>
  <Slides>45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Office Theme</vt:lpstr>
      <vt:lpstr>Equation</vt:lpstr>
      <vt:lpstr>公式</vt:lpstr>
      <vt:lpstr>PowerPoint Presentation</vt:lpstr>
      <vt:lpstr>Heterogeneous Information Network (HIN)</vt:lpstr>
      <vt:lpstr>Heterogeneous Information Network (HIN)</vt:lpstr>
      <vt:lpstr>Application 1: Link Prediction</vt:lpstr>
      <vt:lpstr>Application 2: Recommendation</vt:lpstr>
      <vt:lpstr>Fundamental question: Relevance Computation</vt:lpstr>
      <vt:lpstr>Meta Path [Sun VLDB’11]  </vt:lpstr>
      <vt:lpstr>Meta Path Relevance 1: Path Count (PC)</vt:lpstr>
      <vt:lpstr>Meta Path Relevance 2: Path Constrained Random Walk(PCRW) </vt:lpstr>
      <vt:lpstr>Meta Path Relevance 3: BPCRW </vt:lpstr>
      <vt:lpstr>Meta Path Relevance 4: PathSim (PS)</vt:lpstr>
      <vt:lpstr>Questions</vt:lpstr>
      <vt:lpstr>Questions</vt:lpstr>
      <vt:lpstr>Our Contributions for Part 1</vt:lpstr>
      <vt:lpstr>A Meta Path Generation Framework [Meng WWW’15] </vt:lpstr>
      <vt:lpstr>Generating Meta Paths in 2 Phases</vt:lpstr>
      <vt:lpstr>PowerPoint Presentation</vt:lpstr>
      <vt:lpstr>Meta path Generation</vt:lpstr>
      <vt:lpstr>Meta path Generation</vt:lpstr>
      <vt:lpstr>Phase 2: Node Class Generation</vt:lpstr>
      <vt:lpstr>Experiments</vt:lpstr>
      <vt:lpstr>Experiment 1: Effectiveness</vt:lpstr>
      <vt:lpstr>Experiment 2</vt:lpstr>
      <vt:lpstr>Experiment 3: Efficiency</vt:lpstr>
      <vt:lpstr>Questions</vt:lpstr>
      <vt:lpstr>Limitations of Meta Paths</vt:lpstr>
      <vt:lpstr>Limitations of Meta Paths</vt:lpstr>
      <vt:lpstr>Limitations of Meta Paths</vt:lpstr>
      <vt:lpstr>Our Contributions for Part 2:  Meta Structure</vt:lpstr>
      <vt:lpstr>Relevance Measure 1: StructCount</vt:lpstr>
      <vt:lpstr>Layers of Meta Structure </vt:lpstr>
      <vt:lpstr>Relevance Measure 2: SCSE </vt:lpstr>
      <vt:lpstr>Relevance Measure 2: SCSE </vt:lpstr>
      <vt:lpstr>Relevance Measure 3: BSCSE </vt:lpstr>
      <vt:lpstr>Relevance Measures: Summary</vt:lpstr>
      <vt:lpstr>i-LTable</vt:lpstr>
      <vt:lpstr>PowerPoint Presentation</vt:lpstr>
      <vt:lpstr>Entity Resolution</vt:lpstr>
      <vt:lpstr>Relevance Ranking</vt:lpstr>
      <vt:lpstr>Clustering</vt:lpstr>
      <vt:lpstr>Experiment (Efficiency)</vt:lpstr>
      <vt:lpstr>Conclusions</vt:lpstr>
      <vt:lpstr>References</vt:lpstr>
      <vt:lpstr>Thank you!</vt:lpstr>
      <vt:lpstr>Relevance based on Multiple Meta Paths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Cheng Reynold</cp:lastModifiedBy>
  <cp:revision>226</cp:revision>
  <dcterms:created xsi:type="dcterms:W3CDTF">2016-06-02T07:09:12Z</dcterms:created>
  <dcterms:modified xsi:type="dcterms:W3CDTF">2016-07-28T13:36:17Z</dcterms:modified>
</cp:coreProperties>
</file>